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55" r:id="rId1"/>
  </p:sldMasterIdLst>
  <p:notesMasterIdLst>
    <p:notesMasterId r:id="rId23"/>
  </p:notesMasterIdLst>
  <p:handoutMasterIdLst>
    <p:handoutMasterId r:id="rId24"/>
  </p:handoutMasterIdLst>
  <p:sldIdLst>
    <p:sldId id="325" r:id="rId2"/>
    <p:sldId id="343" r:id="rId3"/>
    <p:sldId id="344" r:id="rId4"/>
    <p:sldId id="346" r:id="rId5"/>
    <p:sldId id="345" r:id="rId6"/>
    <p:sldId id="329" r:id="rId7"/>
    <p:sldId id="347" r:id="rId8"/>
    <p:sldId id="349" r:id="rId9"/>
    <p:sldId id="354" r:id="rId10"/>
    <p:sldId id="355" r:id="rId11"/>
    <p:sldId id="357" r:id="rId12"/>
    <p:sldId id="358" r:id="rId13"/>
    <p:sldId id="359" r:id="rId14"/>
    <p:sldId id="360" r:id="rId15"/>
    <p:sldId id="361" r:id="rId16"/>
    <p:sldId id="362" r:id="rId17"/>
    <p:sldId id="364" r:id="rId18"/>
    <p:sldId id="365" r:id="rId19"/>
    <p:sldId id="366" r:id="rId20"/>
    <p:sldId id="356" r:id="rId21"/>
    <p:sldId id="363" r:id="rId22"/>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Christopher, Daron (CONTR)" initials="CD(" lastIdx="1" clrIdx="0"/>
  <p:cmAuthor id="2" name="Author" initials="A" lastIdx="2"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6270" autoAdjust="0"/>
    <p:restoredTop sz="95179" autoAdjust="0"/>
  </p:normalViewPr>
  <p:slideViewPr>
    <p:cSldViewPr>
      <p:cViewPr varScale="1">
        <p:scale>
          <a:sx n="114" d="100"/>
          <a:sy n="114" d="100"/>
        </p:scale>
        <p:origin x="2064" y="84"/>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notesViewPr>
    <p:cSldViewPr>
      <p:cViewPr varScale="1">
        <p:scale>
          <a:sx n="87" d="100"/>
          <a:sy n="87" d="100"/>
        </p:scale>
        <p:origin x="3804" y="84"/>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commentAuthors" Target="commentAuthor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6434"/>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sz="quarter" idx="1"/>
          </p:nvPr>
        </p:nvSpPr>
        <p:spPr>
          <a:xfrm>
            <a:off x="3970938" y="0"/>
            <a:ext cx="3037840" cy="466434"/>
          </a:xfrm>
          <a:prstGeom prst="rect">
            <a:avLst/>
          </a:prstGeom>
        </p:spPr>
        <p:txBody>
          <a:bodyPr vert="horz" lIns="93177" tIns="46589" rIns="93177" bIns="46589" rtlCol="0"/>
          <a:lstStyle>
            <a:lvl1pPr algn="r">
              <a:defRPr sz="1200"/>
            </a:lvl1pPr>
          </a:lstStyle>
          <a:p>
            <a:fld id="{B5C1BF93-5587-A941-8C6A-0A17C428A384}" type="datetimeFigureOut">
              <a:rPr lang="en-US" smtClean="0"/>
              <a:t>4/1/2020</a:t>
            </a:fld>
            <a:endParaRPr lang="en-US"/>
          </a:p>
        </p:txBody>
      </p:sp>
      <p:sp>
        <p:nvSpPr>
          <p:cNvPr id="4" name="Footer Placeholder 3"/>
          <p:cNvSpPr>
            <a:spLocks noGrp="1"/>
          </p:cNvSpPr>
          <p:nvPr>
            <p:ph type="ftr" sz="quarter" idx="2"/>
          </p:nvPr>
        </p:nvSpPr>
        <p:spPr>
          <a:xfrm>
            <a:off x="0" y="8829967"/>
            <a:ext cx="3037840" cy="466433"/>
          </a:xfrm>
          <a:prstGeom prst="rect">
            <a:avLst/>
          </a:prstGeom>
        </p:spPr>
        <p:txBody>
          <a:bodyPr vert="horz" lIns="93177" tIns="46589" rIns="93177" bIns="46589" rtlCol="0" anchor="b"/>
          <a:lstStyle>
            <a:lvl1pPr algn="l">
              <a:defRPr sz="1200"/>
            </a:lvl1pPr>
          </a:lstStyle>
          <a:p>
            <a:endParaRPr lang="en-US"/>
          </a:p>
        </p:txBody>
      </p:sp>
      <p:sp>
        <p:nvSpPr>
          <p:cNvPr id="5" name="Slide Number Placeholder 4"/>
          <p:cNvSpPr>
            <a:spLocks noGrp="1"/>
          </p:cNvSpPr>
          <p:nvPr>
            <p:ph type="sldNum" sz="quarter" idx="3"/>
          </p:nvPr>
        </p:nvSpPr>
        <p:spPr>
          <a:xfrm>
            <a:off x="3970938" y="8829967"/>
            <a:ext cx="3037840" cy="466433"/>
          </a:xfrm>
          <a:prstGeom prst="rect">
            <a:avLst/>
          </a:prstGeom>
        </p:spPr>
        <p:txBody>
          <a:bodyPr vert="horz" lIns="93177" tIns="46589" rIns="93177" bIns="46589" rtlCol="0" anchor="b"/>
          <a:lstStyle>
            <a:lvl1pPr algn="r">
              <a:defRPr sz="1200"/>
            </a:lvl1pPr>
          </a:lstStyle>
          <a:p>
            <a:fld id="{976557C9-8A8E-3F48-A08A-2206D4E80535}" type="slidenum">
              <a:rPr lang="en-US" smtClean="0"/>
              <a:t>‹#›</a:t>
            </a:fld>
            <a:endParaRPr lang="en-US"/>
          </a:p>
        </p:txBody>
      </p:sp>
    </p:spTree>
    <p:extLst>
      <p:ext uri="{BB962C8B-B14F-4D97-AF65-F5344CB8AC3E}">
        <p14:creationId xmlns:p14="http://schemas.microsoft.com/office/powerpoint/2010/main" val="115179201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A66436BC-8E9E-4B73-B956-22F91378944A}" type="datetimeFigureOut">
              <a:rPr lang="en-US" smtClean="0"/>
              <a:t>4/1/2020</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15791"/>
            <a:ext cx="5608320" cy="4183380"/>
          </a:xfrm>
          <a:prstGeom prst="rect">
            <a:avLst/>
          </a:prstGeom>
        </p:spPr>
        <p:txBody>
          <a:bodyPr vert="horz" lIns="93177" tIns="46589" rIns="93177" bIns="4658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D0E5B08D-7E9E-4F26-8301-A44CB4E8BFCD}" type="slidenum">
              <a:rPr lang="en-US" smtClean="0"/>
              <a:t>‹#›</a:t>
            </a:fld>
            <a:endParaRPr lang="en-US"/>
          </a:p>
        </p:txBody>
      </p:sp>
    </p:spTree>
    <p:extLst>
      <p:ext uri="{BB962C8B-B14F-4D97-AF65-F5344CB8AC3E}">
        <p14:creationId xmlns:p14="http://schemas.microsoft.com/office/powerpoint/2010/main" val="318298763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16FCA2C-98DE-4E78-AF05-70DBEE975985}" type="slidenum">
              <a:rPr lang="en-US" altLang="en-US" smtClean="0"/>
              <a:pPr/>
              <a:t>1</a:t>
            </a:fld>
            <a:endParaRPr lang="en-US" altLang="en-US" dirty="0"/>
          </a:p>
        </p:txBody>
      </p:sp>
    </p:spTree>
    <p:extLst>
      <p:ext uri="{BB962C8B-B14F-4D97-AF65-F5344CB8AC3E}">
        <p14:creationId xmlns:p14="http://schemas.microsoft.com/office/powerpoint/2010/main" val="344970295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0E5B08D-7E9E-4F26-8301-A44CB4E8BFCD}" type="slidenum">
              <a:rPr lang="en-US" smtClean="0"/>
              <a:t>10</a:t>
            </a:fld>
            <a:endParaRPr lang="en-US"/>
          </a:p>
        </p:txBody>
      </p:sp>
    </p:spTree>
    <p:extLst>
      <p:ext uri="{BB962C8B-B14F-4D97-AF65-F5344CB8AC3E}">
        <p14:creationId xmlns:p14="http://schemas.microsoft.com/office/powerpoint/2010/main" val="207201834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0E5B08D-7E9E-4F26-8301-A44CB4E8BFCD}" type="slidenum">
              <a:rPr lang="en-US" smtClean="0"/>
              <a:t>11</a:t>
            </a:fld>
            <a:endParaRPr lang="en-US"/>
          </a:p>
        </p:txBody>
      </p:sp>
    </p:spTree>
    <p:extLst>
      <p:ext uri="{BB962C8B-B14F-4D97-AF65-F5344CB8AC3E}">
        <p14:creationId xmlns:p14="http://schemas.microsoft.com/office/powerpoint/2010/main" val="200629456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0E5B08D-7E9E-4F26-8301-A44CB4E8BFCD}" type="slidenum">
              <a:rPr lang="en-US" smtClean="0"/>
              <a:t>12</a:t>
            </a:fld>
            <a:endParaRPr lang="en-US"/>
          </a:p>
        </p:txBody>
      </p:sp>
    </p:spTree>
    <p:extLst>
      <p:ext uri="{BB962C8B-B14F-4D97-AF65-F5344CB8AC3E}">
        <p14:creationId xmlns:p14="http://schemas.microsoft.com/office/powerpoint/2010/main" val="229780798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0E5B08D-7E9E-4F26-8301-A44CB4E8BFCD}" type="slidenum">
              <a:rPr lang="en-US" smtClean="0"/>
              <a:t>13</a:t>
            </a:fld>
            <a:endParaRPr lang="en-US"/>
          </a:p>
        </p:txBody>
      </p:sp>
    </p:spTree>
    <p:extLst>
      <p:ext uri="{BB962C8B-B14F-4D97-AF65-F5344CB8AC3E}">
        <p14:creationId xmlns:p14="http://schemas.microsoft.com/office/powerpoint/2010/main" val="201781610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0E5B08D-7E9E-4F26-8301-A44CB4E8BFCD}" type="slidenum">
              <a:rPr lang="en-US" smtClean="0"/>
              <a:t>14</a:t>
            </a:fld>
            <a:endParaRPr lang="en-US"/>
          </a:p>
        </p:txBody>
      </p:sp>
    </p:spTree>
    <p:extLst>
      <p:ext uri="{BB962C8B-B14F-4D97-AF65-F5344CB8AC3E}">
        <p14:creationId xmlns:p14="http://schemas.microsoft.com/office/powerpoint/2010/main" val="73404147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0E5B08D-7E9E-4F26-8301-A44CB4E8BFCD}" type="slidenum">
              <a:rPr lang="en-US" smtClean="0"/>
              <a:t>15</a:t>
            </a:fld>
            <a:endParaRPr lang="en-US"/>
          </a:p>
        </p:txBody>
      </p:sp>
    </p:spTree>
    <p:extLst>
      <p:ext uri="{BB962C8B-B14F-4D97-AF65-F5344CB8AC3E}">
        <p14:creationId xmlns:p14="http://schemas.microsoft.com/office/powerpoint/2010/main" val="129287259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0E5B08D-7E9E-4F26-8301-A44CB4E8BFCD}" type="slidenum">
              <a:rPr lang="en-US" smtClean="0"/>
              <a:t>16</a:t>
            </a:fld>
            <a:endParaRPr lang="en-US"/>
          </a:p>
        </p:txBody>
      </p:sp>
    </p:spTree>
    <p:extLst>
      <p:ext uri="{BB962C8B-B14F-4D97-AF65-F5344CB8AC3E}">
        <p14:creationId xmlns:p14="http://schemas.microsoft.com/office/powerpoint/2010/main" val="104879488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0E5B08D-7E9E-4F26-8301-A44CB4E8BFCD}" type="slidenum">
              <a:rPr lang="en-US" smtClean="0"/>
              <a:t>17</a:t>
            </a:fld>
            <a:endParaRPr lang="en-US"/>
          </a:p>
        </p:txBody>
      </p:sp>
    </p:spTree>
    <p:extLst>
      <p:ext uri="{BB962C8B-B14F-4D97-AF65-F5344CB8AC3E}">
        <p14:creationId xmlns:p14="http://schemas.microsoft.com/office/powerpoint/2010/main" val="117775215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0E5B08D-7E9E-4F26-8301-A44CB4E8BFCD}" type="slidenum">
              <a:rPr lang="en-US" smtClean="0"/>
              <a:t>18</a:t>
            </a:fld>
            <a:endParaRPr lang="en-US"/>
          </a:p>
        </p:txBody>
      </p:sp>
    </p:spTree>
    <p:extLst>
      <p:ext uri="{BB962C8B-B14F-4D97-AF65-F5344CB8AC3E}">
        <p14:creationId xmlns:p14="http://schemas.microsoft.com/office/powerpoint/2010/main" val="321923702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0E5B08D-7E9E-4F26-8301-A44CB4E8BFCD}" type="slidenum">
              <a:rPr lang="en-US" smtClean="0"/>
              <a:t>19</a:t>
            </a:fld>
            <a:endParaRPr lang="en-US"/>
          </a:p>
        </p:txBody>
      </p:sp>
    </p:spTree>
    <p:extLst>
      <p:ext uri="{BB962C8B-B14F-4D97-AF65-F5344CB8AC3E}">
        <p14:creationId xmlns:p14="http://schemas.microsoft.com/office/powerpoint/2010/main" val="301268786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0E5B08D-7E9E-4F26-8301-A44CB4E8BFCD}" type="slidenum">
              <a:rPr lang="en-US" smtClean="0"/>
              <a:t>2</a:t>
            </a:fld>
            <a:endParaRPr lang="en-US"/>
          </a:p>
        </p:txBody>
      </p:sp>
    </p:spTree>
    <p:extLst>
      <p:ext uri="{BB962C8B-B14F-4D97-AF65-F5344CB8AC3E}">
        <p14:creationId xmlns:p14="http://schemas.microsoft.com/office/powerpoint/2010/main" val="86256627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0E5B08D-7E9E-4F26-8301-A44CB4E8BFCD}" type="slidenum">
              <a:rPr lang="en-US" smtClean="0"/>
              <a:t>20</a:t>
            </a:fld>
            <a:endParaRPr lang="en-US"/>
          </a:p>
        </p:txBody>
      </p:sp>
    </p:spTree>
    <p:extLst>
      <p:ext uri="{BB962C8B-B14F-4D97-AF65-F5344CB8AC3E}">
        <p14:creationId xmlns:p14="http://schemas.microsoft.com/office/powerpoint/2010/main" val="268208616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0E5B08D-7E9E-4F26-8301-A44CB4E8BFCD}" type="slidenum">
              <a:rPr lang="en-US" smtClean="0"/>
              <a:t>21</a:t>
            </a:fld>
            <a:endParaRPr lang="en-US"/>
          </a:p>
        </p:txBody>
      </p:sp>
    </p:spTree>
    <p:extLst>
      <p:ext uri="{BB962C8B-B14F-4D97-AF65-F5344CB8AC3E}">
        <p14:creationId xmlns:p14="http://schemas.microsoft.com/office/powerpoint/2010/main" val="90777873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endParaRPr lang="en-US" dirty="0"/>
          </a:p>
          <a:p>
            <a:endParaRPr lang="en-US" dirty="0"/>
          </a:p>
        </p:txBody>
      </p:sp>
      <p:sp>
        <p:nvSpPr>
          <p:cNvPr id="4" name="Slide Number Placeholder 3"/>
          <p:cNvSpPr>
            <a:spLocks noGrp="1"/>
          </p:cNvSpPr>
          <p:nvPr>
            <p:ph type="sldNum" sz="quarter" idx="10"/>
          </p:nvPr>
        </p:nvSpPr>
        <p:spPr/>
        <p:txBody>
          <a:bodyPr/>
          <a:lstStyle/>
          <a:p>
            <a:fld id="{D0E5B08D-7E9E-4F26-8301-A44CB4E8BFCD}" type="slidenum">
              <a:rPr lang="en-US" smtClean="0"/>
              <a:t>3</a:t>
            </a:fld>
            <a:endParaRPr lang="en-US"/>
          </a:p>
        </p:txBody>
      </p:sp>
    </p:spTree>
    <p:extLst>
      <p:ext uri="{BB962C8B-B14F-4D97-AF65-F5344CB8AC3E}">
        <p14:creationId xmlns:p14="http://schemas.microsoft.com/office/powerpoint/2010/main" val="165613933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0E5B08D-7E9E-4F26-8301-A44CB4E8BFCD}" type="slidenum">
              <a:rPr lang="en-US" smtClean="0"/>
              <a:t>4</a:t>
            </a:fld>
            <a:endParaRPr lang="en-US"/>
          </a:p>
        </p:txBody>
      </p:sp>
    </p:spTree>
    <p:extLst>
      <p:ext uri="{BB962C8B-B14F-4D97-AF65-F5344CB8AC3E}">
        <p14:creationId xmlns:p14="http://schemas.microsoft.com/office/powerpoint/2010/main" val="59263120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0E5B08D-7E9E-4F26-8301-A44CB4E8BFCD}" type="slidenum">
              <a:rPr lang="en-US" smtClean="0"/>
              <a:t>5</a:t>
            </a:fld>
            <a:endParaRPr lang="en-US"/>
          </a:p>
        </p:txBody>
      </p:sp>
    </p:spTree>
    <p:extLst>
      <p:ext uri="{BB962C8B-B14F-4D97-AF65-F5344CB8AC3E}">
        <p14:creationId xmlns:p14="http://schemas.microsoft.com/office/powerpoint/2010/main" val="46356060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baseline="0" dirty="0"/>
          </a:p>
        </p:txBody>
      </p:sp>
      <p:sp>
        <p:nvSpPr>
          <p:cNvPr id="4" name="Slide Number Placeholder 3"/>
          <p:cNvSpPr>
            <a:spLocks noGrp="1"/>
          </p:cNvSpPr>
          <p:nvPr>
            <p:ph type="sldNum" sz="quarter" idx="10"/>
          </p:nvPr>
        </p:nvSpPr>
        <p:spPr/>
        <p:txBody>
          <a:bodyPr/>
          <a:lstStyle/>
          <a:p>
            <a:fld id="{816FCA2C-98DE-4E78-AF05-70DBEE975985}" type="slidenum">
              <a:rPr lang="en-US" altLang="en-US" smtClean="0"/>
              <a:pPr/>
              <a:t>6</a:t>
            </a:fld>
            <a:endParaRPr lang="en-US" altLang="en-US" dirty="0"/>
          </a:p>
        </p:txBody>
      </p:sp>
    </p:spTree>
    <p:extLst>
      <p:ext uri="{BB962C8B-B14F-4D97-AF65-F5344CB8AC3E}">
        <p14:creationId xmlns:p14="http://schemas.microsoft.com/office/powerpoint/2010/main" val="315847322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0E5B08D-7E9E-4F26-8301-A44CB4E8BFCD}" type="slidenum">
              <a:rPr lang="en-US" smtClean="0"/>
              <a:t>7</a:t>
            </a:fld>
            <a:endParaRPr lang="en-US"/>
          </a:p>
        </p:txBody>
      </p:sp>
    </p:spTree>
    <p:extLst>
      <p:ext uri="{BB962C8B-B14F-4D97-AF65-F5344CB8AC3E}">
        <p14:creationId xmlns:p14="http://schemas.microsoft.com/office/powerpoint/2010/main" val="86244981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0E5B08D-7E9E-4F26-8301-A44CB4E8BFCD}" type="slidenum">
              <a:rPr lang="en-US" smtClean="0"/>
              <a:t>8</a:t>
            </a:fld>
            <a:endParaRPr lang="en-US"/>
          </a:p>
        </p:txBody>
      </p:sp>
    </p:spTree>
    <p:extLst>
      <p:ext uri="{BB962C8B-B14F-4D97-AF65-F5344CB8AC3E}">
        <p14:creationId xmlns:p14="http://schemas.microsoft.com/office/powerpoint/2010/main" val="61992207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0E5B08D-7E9E-4F26-8301-A44CB4E8BFCD}" type="slidenum">
              <a:rPr lang="en-US" smtClean="0"/>
              <a:t>9</a:t>
            </a:fld>
            <a:endParaRPr lang="en-US"/>
          </a:p>
        </p:txBody>
      </p:sp>
    </p:spTree>
    <p:extLst>
      <p:ext uri="{BB962C8B-B14F-4D97-AF65-F5344CB8AC3E}">
        <p14:creationId xmlns:p14="http://schemas.microsoft.com/office/powerpoint/2010/main" val="864372499"/>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userDrawn="1">
  <p:cSld name="2_Title Slide">
    <p:bg>
      <p:bgPr>
        <a:solidFill>
          <a:schemeClr val="bg1">
            <a:alpha val="0"/>
          </a:schemeClr>
        </a:solidFill>
        <a:effectLst/>
      </p:bgPr>
    </p:bg>
    <p:spTree>
      <p:nvGrpSpPr>
        <p:cNvPr id="1" name=""/>
        <p:cNvGrpSpPr/>
        <p:nvPr/>
      </p:nvGrpSpPr>
      <p:grpSpPr>
        <a:xfrm>
          <a:off x="0" y="0"/>
          <a:ext cx="0" cy="0"/>
          <a:chOff x="0" y="0"/>
          <a:chExt cx="0" cy="0"/>
        </a:xfrm>
      </p:grpSpPr>
      <p:pic>
        <p:nvPicPr>
          <p:cNvPr id="29" name="Picture 28"/>
          <p:cNvPicPr>
            <a:picLocks/>
          </p:cNvPicPr>
          <p:nvPr userDrawn="1"/>
        </p:nvPicPr>
        <p:blipFill rotWithShape="1">
          <a:blip r:embed="rId2" cstate="print">
            <a:extLst>
              <a:ext uri="{28A0092B-C50C-407E-A947-70E740481C1C}">
                <a14:useLocalDpi xmlns:a14="http://schemas.microsoft.com/office/drawing/2010/main" val="0"/>
              </a:ext>
            </a:extLst>
          </a:blip>
          <a:srcRect t="38689" b="27610"/>
          <a:stretch/>
        </p:blipFill>
        <p:spPr>
          <a:xfrm>
            <a:off x="0" y="1068006"/>
            <a:ext cx="9143999" cy="4049904"/>
          </a:xfrm>
          <a:prstGeom prst="rect">
            <a:avLst/>
          </a:prstGeom>
        </p:spPr>
      </p:pic>
      <p:sp>
        <p:nvSpPr>
          <p:cNvPr id="26" name="Rectangle 9"/>
          <p:cNvSpPr/>
          <p:nvPr userDrawn="1"/>
        </p:nvSpPr>
        <p:spPr>
          <a:xfrm flipH="1">
            <a:off x="0" y="6627050"/>
            <a:ext cx="9144684" cy="230949"/>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solidFill>
                <a:prstClr val="white"/>
              </a:solidFill>
            </a:endParaRPr>
          </a:p>
        </p:txBody>
      </p:sp>
      <p:sp>
        <p:nvSpPr>
          <p:cNvPr id="5" name="Rectangle 6"/>
          <p:cNvSpPr/>
          <p:nvPr userDrawn="1"/>
        </p:nvSpPr>
        <p:spPr>
          <a:xfrm flipH="1">
            <a:off x="0" y="5092700"/>
            <a:ext cx="4572000" cy="1536700"/>
          </a:xfrm>
          <a:prstGeom prst="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solidFill>
                <a:prstClr val="white"/>
              </a:solidFill>
            </a:endParaRPr>
          </a:p>
        </p:txBody>
      </p:sp>
      <p:sp>
        <p:nvSpPr>
          <p:cNvPr id="7" name="Rectangle 9"/>
          <p:cNvSpPr/>
          <p:nvPr userDrawn="1"/>
        </p:nvSpPr>
        <p:spPr>
          <a:xfrm flipH="1">
            <a:off x="4462462" y="5092700"/>
            <a:ext cx="4681537" cy="1536700"/>
          </a:xfrm>
          <a:prstGeom prst="rect">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solidFill>
                <a:prstClr val="white"/>
              </a:solidFill>
            </a:endParaRPr>
          </a:p>
        </p:txBody>
      </p:sp>
      <p:pic>
        <p:nvPicPr>
          <p:cNvPr id="12" name="Picture 26"/>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bwMode="auto">
          <a:xfrm>
            <a:off x="263635" y="383695"/>
            <a:ext cx="2743200" cy="335660"/>
          </a:xfrm>
          <a:prstGeom prst="rect">
            <a:avLst/>
          </a:prstGeom>
          <a:noFill/>
          <a:ln w="9525">
            <a:noFill/>
            <a:miter lim="800000"/>
            <a:headEnd/>
            <a:tailEnd/>
          </a:ln>
        </p:spPr>
      </p:pic>
      <p:sp>
        <p:nvSpPr>
          <p:cNvPr id="3" name="Subtitle 2"/>
          <p:cNvSpPr>
            <a:spLocks noGrp="1"/>
          </p:cNvSpPr>
          <p:nvPr>
            <p:ph type="subTitle" idx="1"/>
          </p:nvPr>
        </p:nvSpPr>
        <p:spPr>
          <a:xfrm>
            <a:off x="163046" y="5253120"/>
            <a:ext cx="4382300" cy="1175040"/>
          </a:xfrm>
          <a:prstGeom prst="rect">
            <a:avLst/>
          </a:prstGeom>
        </p:spPr>
        <p:txBody>
          <a:bodyPr>
            <a:normAutofit/>
          </a:bodyPr>
          <a:lstStyle>
            <a:lvl1pPr marL="0" indent="0" algn="l">
              <a:buNone/>
              <a:defRPr sz="2400" b="1" i="0">
                <a:solidFill>
                  <a:srgbClr val="FFFFFF"/>
                </a:solidFill>
                <a:latin typeface="Arial Narrow"/>
                <a:cs typeface="Arial Narrow"/>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sp>
        <p:nvSpPr>
          <p:cNvPr id="24" name="Text Placeholder 22"/>
          <p:cNvSpPr>
            <a:spLocks noGrp="1"/>
          </p:cNvSpPr>
          <p:nvPr>
            <p:ph type="body" sz="quarter" idx="12"/>
          </p:nvPr>
        </p:nvSpPr>
        <p:spPr>
          <a:xfrm>
            <a:off x="6054450" y="5117910"/>
            <a:ext cx="3089550" cy="1160490"/>
          </a:xfrm>
          <a:prstGeom prst="rect">
            <a:avLst/>
          </a:prstGeom>
        </p:spPr>
        <p:txBody>
          <a:bodyPr>
            <a:normAutofit/>
          </a:bodyPr>
          <a:lstStyle>
            <a:lvl1pPr marL="0" marR="0" indent="0" algn="l" defTabSz="457200" rtl="0" eaLnBrk="1" fontAlgn="auto" latinLnBrk="0" hangingPunct="1">
              <a:lnSpc>
                <a:spcPct val="100000"/>
              </a:lnSpc>
              <a:spcBef>
                <a:spcPct val="20000"/>
              </a:spcBef>
              <a:spcAft>
                <a:spcPts val="0"/>
              </a:spcAft>
              <a:buClrTx/>
              <a:buSzTx/>
              <a:buFontTx/>
              <a:buNone/>
              <a:tabLst/>
              <a:defRPr kumimoji="0" lang="en-US" sz="1800" b="0" i="0" u="none" strike="noStrike" kern="1200" cap="none" spc="0" normalizeH="0" baseline="0" noProof="0">
                <a:ln>
                  <a:noFill/>
                </a:ln>
                <a:solidFill>
                  <a:schemeClr val="bg1"/>
                </a:solidFill>
                <a:effectLst/>
                <a:uLnTx/>
                <a:uFillTx/>
                <a:latin typeface="Arial Narrow"/>
                <a:cs typeface="Arial Narrow"/>
              </a:defRPr>
            </a:lvl1pPr>
          </a:lstStyle>
          <a:p>
            <a:pPr lvl="0"/>
            <a:r>
              <a:rPr lang="en-US" noProof="0" dirty="0"/>
              <a:t>Click to edit Master text styles</a:t>
            </a:r>
          </a:p>
        </p:txBody>
      </p:sp>
      <p:sp>
        <p:nvSpPr>
          <p:cNvPr id="19" name="Text Placeholder 18"/>
          <p:cNvSpPr>
            <a:spLocks noGrp="1"/>
          </p:cNvSpPr>
          <p:nvPr>
            <p:ph type="body" sz="quarter" idx="13"/>
          </p:nvPr>
        </p:nvSpPr>
        <p:spPr>
          <a:xfrm>
            <a:off x="263635" y="5795742"/>
            <a:ext cx="1390650" cy="288687"/>
          </a:xfrm>
        </p:spPr>
        <p:txBody>
          <a:bodyPr>
            <a:normAutofit/>
          </a:bodyPr>
          <a:lstStyle>
            <a:lvl1pPr>
              <a:buNone/>
              <a:defRPr sz="1200" baseline="0">
                <a:solidFill>
                  <a:schemeClr val="bg1"/>
                </a:solidFill>
                <a:latin typeface="Arial Narrow" pitchFamily="34" charset="0"/>
              </a:defRPr>
            </a:lvl1pPr>
            <a:lvl5pPr>
              <a:defRPr/>
            </a:lvl5pPr>
          </a:lstStyle>
          <a:p>
            <a:pPr lvl="0"/>
            <a:r>
              <a:rPr lang="en-US" dirty="0"/>
              <a:t>Click to edit Master text styles</a:t>
            </a:r>
          </a:p>
        </p:txBody>
      </p:sp>
      <p:pic>
        <p:nvPicPr>
          <p:cNvPr id="28" name="Picture 27"/>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6857351" y="192390"/>
            <a:ext cx="2058049" cy="766555"/>
          </a:xfrm>
          <a:prstGeom prst="rect">
            <a:avLst/>
          </a:prstGeom>
        </p:spPr>
      </p:pic>
      <p:sp>
        <p:nvSpPr>
          <p:cNvPr id="30" name="Rectangle 9"/>
          <p:cNvSpPr/>
          <p:nvPr userDrawn="1"/>
        </p:nvSpPr>
        <p:spPr>
          <a:xfrm flipH="1">
            <a:off x="0" y="990508"/>
            <a:ext cx="9144684" cy="77498"/>
          </a:xfrm>
          <a:prstGeom prst="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solidFill>
                <a:prstClr val="white"/>
              </a:solidFill>
            </a:endParaRPr>
          </a:p>
        </p:txBody>
      </p:sp>
    </p:spTree>
    <p:extLst>
      <p:ext uri="{BB962C8B-B14F-4D97-AF65-F5344CB8AC3E}">
        <p14:creationId xmlns:p14="http://schemas.microsoft.com/office/powerpoint/2010/main" val="304022906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3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066800"/>
            <a:ext cx="8229600" cy="5400675"/>
          </a:xfrm>
          <a:prstGeom prst="rect">
            <a:avLst/>
          </a:prstGeom>
        </p:spPr>
        <p:txBody>
          <a:bodyPr/>
          <a:lstStyle>
            <a:lvl1pPr>
              <a:defRPr sz="2400"/>
            </a:lvl1pPr>
            <a:lvl2pPr>
              <a:defRPr sz="2000"/>
            </a:lvl2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Title 6"/>
          <p:cNvSpPr>
            <a:spLocks noGrp="1"/>
          </p:cNvSpPr>
          <p:nvPr>
            <p:ph type="title"/>
          </p:nvPr>
        </p:nvSpPr>
        <p:spPr/>
        <p:txBody>
          <a:bodyPr/>
          <a:lstStyle/>
          <a:p>
            <a:r>
              <a:rPr lang="en-US" dirty="0"/>
              <a:t>Click to edit Master title style</a:t>
            </a:r>
          </a:p>
        </p:txBody>
      </p:sp>
    </p:spTree>
    <p:extLst>
      <p:ext uri="{BB962C8B-B14F-4D97-AF65-F5344CB8AC3E}">
        <p14:creationId xmlns:p14="http://schemas.microsoft.com/office/powerpoint/2010/main" val="377135961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177800" y="0"/>
            <a:ext cx="5664200" cy="901700"/>
          </a:xfrm>
        </p:spPr>
        <p:txBody>
          <a:bodyPr/>
          <a:lstStyle/>
          <a:p>
            <a:r>
              <a:rPr lang="en-US"/>
              <a:t>Click to edit Master title style</a:t>
            </a:r>
          </a:p>
        </p:txBody>
      </p:sp>
      <p:sp>
        <p:nvSpPr>
          <p:cNvPr id="3" name="Table Placeholder 2"/>
          <p:cNvSpPr>
            <a:spLocks noGrp="1"/>
          </p:cNvSpPr>
          <p:nvPr>
            <p:ph type="tbl" idx="1"/>
          </p:nvPr>
        </p:nvSpPr>
        <p:spPr>
          <a:xfrm>
            <a:off x="274638" y="1141413"/>
            <a:ext cx="8229600" cy="5110162"/>
          </a:xfrm>
        </p:spPr>
        <p:txBody>
          <a:bodyPr/>
          <a:lstStyle/>
          <a:p>
            <a:pPr lvl="0"/>
            <a:endParaRPr lang="en-US" noProof="0" dirty="0"/>
          </a:p>
        </p:txBody>
      </p:sp>
    </p:spTree>
    <p:extLst>
      <p:ext uri="{BB962C8B-B14F-4D97-AF65-F5344CB8AC3E}">
        <p14:creationId xmlns:p14="http://schemas.microsoft.com/office/powerpoint/2010/main" val="142888855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3_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590675"/>
            <a:ext cx="4038600" cy="4876800"/>
          </a:xfrm>
          <a:prstGeom prst="rect">
            <a:avLst/>
          </a:prstGeom>
        </p:spPr>
        <p:txBody>
          <a:bodyPr/>
          <a:lstStyle>
            <a:lvl1pPr>
              <a:defRPr sz="24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4648200" y="1590675"/>
            <a:ext cx="4038600" cy="4876800"/>
          </a:xfrm>
          <a:prstGeom prst="rect">
            <a:avLst/>
          </a:prstGeom>
        </p:spPr>
        <p:txBody>
          <a:bodyPr/>
          <a:lstStyle>
            <a:lvl1pPr>
              <a:defRPr sz="24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Title 5"/>
          <p:cNvSpPr>
            <a:spLocks noGrp="1"/>
          </p:cNvSpPr>
          <p:nvPr>
            <p:ph type="title"/>
          </p:nvPr>
        </p:nvSpPr>
        <p:spPr/>
        <p:txBody>
          <a:bodyPr/>
          <a:lstStyle/>
          <a:p>
            <a:r>
              <a:rPr lang="en-US" dirty="0"/>
              <a:t>Click to edit Master title style</a:t>
            </a:r>
          </a:p>
        </p:txBody>
      </p:sp>
    </p:spTree>
    <p:extLst>
      <p:ext uri="{BB962C8B-B14F-4D97-AF65-F5344CB8AC3E}">
        <p14:creationId xmlns:p14="http://schemas.microsoft.com/office/powerpoint/2010/main" val="274177359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Content with Caption">
    <p:spTree>
      <p:nvGrpSpPr>
        <p:cNvPr id="1" name=""/>
        <p:cNvGrpSpPr/>
        <p:nvPr/>
      </p:nvGrpSpPr>
      <p:grpSpPr>
        <a:xfrm>
          <a:off x="0" y="0"/>
          <a:ext cx="0" cy="0"/>
          <a:chOff x="0" y="0"/>
          <a:chExt cx="0" cy="0"/>
        </a:xfrm>
      </p:grpSpPr>
      <p:sp>
        <p:nvSpPr>
          <p:cNvPr id="3" name="Content Placeholder 2"/>
          <p:cNvSpPr>
            <a:spLocks noGrp="1"/>
          </p:cNvSpPr>
          <p:nvPr>
            <p:ph idx="1"/>
          </p:nvPr>
        </p:nvSpPr>
        <p:spPr>
          <a:xfrm>
            <a:off x="3575050" y="1238250"/>
            <a:ext cx="5111750" cy="5286375"/>
          </a:xfrm>
          <a:prstGeom prst="rect">
            <a:avLst/>
          </a:prstGeom>
        </p:spPr>
        <p:txBody>
          <a:bodyPr/>
          <a:lstStyle>
            <a:lvl1pPr>
              <a:defRPr sz="2400"/>
            </a:lvl1pPr>
            <a:lvl2pPr>
              <a:defRPr sz="2000"/>
            </a:lvl2pPr>
            <a:lvl3pPr>
              <a:defRPr sz="1800"/>
            </a:lvl3pPr>
            <a:lvl4pPr>
              <a:defRPr sz="1800"/>
            </a:lvl4pPr>
            <a:lvl5pPr>
              <a:defRPr sz="1800"/>
            </a:lvl5pPr>
            <a:lvl6pPr>
              <a:defRPr sz="2000"/>
            </a:lvl6pPr>
            <a:lvl7pPr>
              <a:defRPr sz="2000"/>
            </a:lvl7pPr>
            <a:lvl8pPr>
              <a:defRPr sz="2000"/>
            </a:lvl8pPr>
            <a:lvl9pPr>
              <a:defRPr sz="20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3"/>
          <p:cNvSpPr>
            <a:spLocks noGrp="1"/>
          </p:cNvSpPr>
          <p:nvPr>
            <p:ph type="body" sz="half" idx="2"/>
          </p:nvPr>
        </p:nvSpPr>
        <p:spPr>
          <a:xfrm>
            <a:off x="457200" y="1908000"/>
            <a:ext cx="3008313" cy="4562027"/>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7" name="Title 6"/>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4125155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dirty="0"/>
              <a:t>Questions?</a:t>
            </a:r>
          </a:p>
        </p:txBody>
      </p:sp>
      <p:pic>
        <p:nvPicPr>
          <p:cNvPr id="3" name="Picture 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457200" y="2362200"/>
            <a:ext cx="8350548" cy="3110302"/>
          </a:xfrm>
          <a:prstGeom prst="rect">
            <a:avLst/>
          </a:prstGeom>
        </p:spPr>
      </p:pic>
    </p:spTree>
    <p:extLst>
      <p:ext uri="{BB962C8B-B14F-4D97-AF65-F5344CB8AC3E}">
        <p14:creationId xmlns:p14="http://schemas.microsoft.com/office/powerpoint/2010/main" val="675687776"/>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0" name="Rectangle 19"/>
          <p:cNvSpPr/>
          <p:nvPr/>
        </p:nvSpPr>
        <p:spPr>
          <a:xfrm>
            <a:off x="0" y="0"/>
            <a:ext cx="9144000" cy="927100"/>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57200" fontAlgn="base">
              <a:spcBef>
                <a:spcPct val="0"/>
              </a:spcBef>
              <a:spcAft>
                <a:spcPct val="0"/>
              </a:spcAft>
              <a:defRPr/>
            </a:pPr>
            <a:endParaRPr lang="en-US" dirty="0">
              <a:solidFill>
                <a:srgbClr val="FFFFFF"/>
              </a:solidFill>
              <a:ea typeface="ＭＳ Ｐゴシック" pitchFamily="-108" charset="-128"/>
            </a:endParaRPr>
          </a:p>
        </p:txBody>
      </p:sp>
      <p:sp>
        <p:nvSpPr>
          <p:cNvPr id="16" name="Rectangle 15"/>
          <p:cNvSpPr/>
          <p:nvPr/>
        </p:nvSpPr>
        <p:spPr>
          <a:xfrm>
            <a:off x="0" y="6610350"/>
            <a:ext cx="9144000" cy="247650"/>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57200" fontAlgn="base">
              <a:spcBef>
                <a:spcPct val="0"/>
              </a:spcBef>
              <a:spcAft>
                <a:spcPct val="0"/>
              </a:spcAft>
              <a:defRPr/>
            </a:pPr>
            <a:endParaRPr lang="en-US" dirty="0">
              <a:solidFill>
                <a:srgbClr val="FFFFFF"/>
              </a:solidFill>
              <a:ea typeface="ＭＳ Ｐゴシック" pitchFamily="-108" charset="-128"/>
            </a:endParaRPr>
          </a:p>
        </p:txBody>
      </p:sp>
      <p:sp>
        <p:nvSpPr>
          <p:cNvPr id="279556" name="Title Placeholder 13"/>
          <p:cNvSpPr>
            <a:spLocks noGrp="1"/>
          </p:cNvSpPr>
          <p:nvPr>
            <p:ph type="title"/>
          </p:nvPr>
        </p:nvSpPr>
        <p:spPr bwMode="auto">
          <a:xfrm>
            <a:off x="177800" y="0"/>
            <a:ext cx="5664200" cy="9017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279557" name="Text Placeholder 14"/>
          <p:cNvSpPr>
            <a:spLocks noGrp="1"/>
          </p:cNvSpPr>
          <p:nvPr>
            <p:ph type="body" idx="1"/>
          </p:nvPr>
        </p:nvSpPr>
        <p:spPr bwMode="auto">
          <a:xfrm>
            <a:off x="274638" y="1141413"/>
            <a:ext cx="8229600" cy="511016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Text Placeholder 9"/>
          <p:cNvSpPr txBox="1">
            <a:spLocks/>
          </p:cNvSpPr>
          <p:nvPr/>
        </p:nvSpPr>
        <p:spPr>
          <a:xfrm>
            <a:off x="130175" y="6616700"/>
            <a:ext cx="7286625" cy="241300"/>
          </a:xfrm>
          <a:prstGeom prst="rect">
            <a:avLst/>
          </a:prstGeom>
        </p:spPr>
        <p:txBody>
          <a:bodyPr>
            <a:normAutofit/>
          </a:bodyPr>
          <a:lstStyle/>
          <a:p>
            <a:pPr marL="342900" indent="-342900" defTabSz="457200" fontAlgn="base">
              <a:lnSpc>
                <a:spcPct val="90000"/>
              </a:lnSpc>
              <a:spcBef>
                <a:spcPct val="20000"/>
              </a:spcBef>
              <a:spcAft>
                <a:spcPct val="0"/>
              </a:spcAft>
              <a:buFont typeface="Arial" charset="0"/>
              <a:buNone/>
              <a:defRPr/>
            </a:pPr>
            <a:endParaRPr lang="en-US" sz="1000" dirty="0">
              <a:solidFill>
                <a:prstClr val="white"/>
              </a:solidFill>
              <a:ea typeface="ＭＳ Ｐゴシック" pitchFamily="-108" charset="-128"/>
              <a:cs typeface="Arial" charset="0"/>
            </a:endParaRPr>
          </a:p>
        </p:txBody>
      </p:sp>
      <p:sp>
        <p:nvSpPr>
          <p:cNvPr id="13" name="Text Placeholder 9"/>
          <p:cNvSpPr txBox="1">
            <a:spLocks/>
          </p:cNvSpPr>
          <p:nvPr/>
        </p:nvSpPr>
        <p:spPr>
          <a:xfrm>
            <a:off x="5476875" y="6616700"/>
            <a:ext cx="3667125" cy="241300"/>
          </a:xfrm>
          <a:prstGeom prst="rect">
            <a:avLst/>
          </a:prstGeom>
        </p:spPr>
        <p:txBody>
          <a:bodyPr>
            <a:normAutofit/>
          </a:bodyPr>
          <a:lstStyle/>
          <a:p>
            <a:pPr marL="342900" indent="-342900" algn="r" defTabSz="457200" fontAlgn="base">
              <a:lnSpc>
                <a:spcPct val="90000"/>
              </a:lnSpc>
              <a:spcBef>
                <a:spcPct val="20000"/>
              </a:spcBef>
              <a:spcAft>
                <a:spcPct val="0"/>
              </a:spcAft>
              <a:buFont typeface="Arial" charset="0"/>
              <a:buNone/>
              <a:defRPr/>
            </a:pPr>
            <a:r>
              <a:rPr lang="en-US" sz="1000" dirty="0" err="1">
                <a:solidFill>
                  <a:prstClr val="white"/>
                </a:solidFill>
                <a:ea typeface="ＭＳ Ｐゴシック" pitchFamily="-108" charset="-128"/>
                <a:cs typeface="Arial" charset="0"/>
              </a:rPr>
              <a:t>energy.gov</a:t>
            </a:r>
            <a:r>
              <a:rPr lang="en-US" sz="1000" dirty="0">
                <a:solidFill>
                  <a:prstClr val="white"/>
                </a:solidFill>
                <a:ea typeface="ＭＳ Ｐゴシック" pitchFamily="-108" charset="-128"/>
                <a:cs typeface="Arial" charset="0"/>
              </a:rPr>
              <a:t>/ne</a:t>
            </a:r>
          </a:p>
        </p:txBody>
      </p:sp>
      <p:sp>
        <p:nvSpPr>
          <p:cNvPr id="1037" name="Text Box 13"/>
          <p:cNvSpPr txBox="1">
            <a:spLocks noChangeArrowheads="1"/>
          </p:cNvSpPr>
          <p:nvPr/>
        </p:nvSpPr>
        <p:spPr bwMode="auto">
          <a:xfrm>
            <a:off x="4319588" y="6580188"/>
            <a:ext cx="369887" cy="274637"/>
          </a:xfrm>
          <a:prstGeom prst="rect">
            <a:avLst/>
          </a:prstGeom>
          <a:noFill/>
          <a:ln w="9525">
            <a:noFill/>
            <a:miter lim="800000"/>
            <a:headEnd/>
            <a:tailEnd/>
          </a:ln>
          <a:effectLst/>
        </p:spPr>
        <p:txBody>
          <a:bodyPr>
            <a:spAutoFit/>
          </a:bodyPr>
          <a:lstStyle/>
          <a:p>
            <a:pPr algn="ctr" fontAlgn="base">
              <a:spcBef>
                <a:spcPct val="50000"/>
              </a:spcBef>
              <a:spcAft>
                <a:spcPct val="0"/>
              </a:spcAft>
              <a:defRPr/>
            </a:pPr>
            <a:fld id="{C442D1F6-B04B-4A74-BB1C-D46C8DEB0BEC}" type="slidenum">
              <a:rPr lang="en-US" sz="1200">
                <a:solidFill>
                  <a:prstClr val="white"/>
                </a:solidFill>
                <a:ea typeface="ＭＳ Ｐゴシック" pitchFamily="-110" charset="-128"/>
              </a:rPr>
              <a:pPr algn="ctr" fontAlgn="base">
                <a:spcBef>
                  <a:spcPct val="50000"/>
                </a:spcBef>
                <a:spcAft>
                  <a:spcPct val="0"/>
                </a:spcAft>
                <a:defRPr/>
              </a:pPr>
              <a:t>‹#›</a:t>
            </a:fld>
            <a:endParaRPr lang="en-US" sz="1200" dirty="0">
              <a:solidFill>
                <a:prstClr val="white"/>
              </a:solidFill>
              <a:ea typeface="ＭＳ Ｐゴシック" pitchFamily="-110" charset="-128"/>
            </a:endParaRPr>
          </a:p>
        </p:txBody>
      </p:sp>
    </p:spTree>
    <p:extLst>
      <p:ext uri="{BB962C8B-B14F-4D97-AF65-F5344CB8AC3E}">
        <p14:creationId xmlns:p14="http://schemas.microsoft.com/office/powerpoint/2010/main" val="1872585134"/>
      </p:ext>
    </p:extLst>
  </p:cSld>
  <p:clrMap bg1="lt1" tx1="dk1" bg2="lt2" tx2="dk2" accent1="accent1" accent2="accent2" accent3="accent3" accent4="accent4" accent5="accent5" accent6="accent6" hlink="hlink" folHlink="folHlink"/>
  <p:sldLayoutIdLst>
    <p:sldLayoutId id="2147483872" r:id="rId1"/>
    <p:sldLayoutId id="2147483885" r:id="rId2"/>
    <p:sldLayoutId id="2147483870" r:id="rId3"/>
    <p:sldLayoutId id="2147483876" r:id="rId4"/>
    <p:sldLayoutId id="2147483878" r:id="rId5"/>
    <p:sldLayoutId id="2147483879" r:id="rId6"/>
  </p:sldLayoutIdLst>
  <p:txStyles>
    <p:titleStyle>
      <a:lvl1pPr algn="l" defTabSz="457200" rtl="0" eaLnBrk="0" fontAlgn="base" hangingPunct="0">
        <a:lnSpc>
          <a:spcPts val="2800"/>
        </a:lnSpc>
        <a:spcBef>
          <a:spcPct val="0"/>
        </a:spcBef>
        <a:spcAft>
          <a:spcPct val="0"/>
        </a:spcAft>
        <a:defRPr sz="3000" kern="1200">
          <a:solidFill>
            <a:srgbClr val="FFFFFF"/>
          </a:solidFill>
          <a:latin typeface="+mj-lt"/>
          <a:ea typeface="ＭＳ Ｐゴシック" pitchFamily="-108" charset="-128"/>
          <a:cs typeface="ＭＳ Ｐゴシック" pitchFamily="-110" charset="-128"/>
        </a:defRPr>
      </a:lvl1pPr>
      <a:lvl2pPr algn="l" defTabSz="457200" rtl="0" eaLnBrk="0" fontAlgn="base" hangingPunct="0">
        <a:lnSpc>
          <a:spcPts val="2800"/>
        </a:lnSpc>
        <a:spcBef>
          <a:spcPct val="0"/>
        </a:spcBef>
        <a:spcAft>
          <a:spcPct val="0"/>
        </a:spcAft>
        <a:defRPr sz="3000">
          <a:solidFill>
            <a:srgbClr val="FFFFFF"/>
          </a:solidFill>
          <a:latin typeface="Arial" charset="0"/>
          <a:ea typeface="ＭＳ Ｐゴシック" pitchFamily="-108" charset="-128"/>
          <a:cs typeface="ＭＳ Ｐゴシック" pitchFamily="-110" charset="-128"/>
        </a:defRPr>
      </a:lvl2pPr>
      <a:lvl3pPr algn="l" defTabSz="457200" rtl="0" eaLnBrk="0" fontAlgn="base" hangingPunct="0">
        <a:lnSpc>
          <a:spcPts val="2800"/>
        </a:lnSpc>
        <a:spcBef>
          <a:spcPct val="0"/>
        </a:spcBef>
        <a:spcAft>
          <a:spcPct val="0"/>
        </a:spcAft>
        <a:defRPr sz="3000">
          <a:solidFill>
            <a:srgbClr val="FFFFFF"/>
          </a:solidFill>
          <a:latin typeface="Arial" charset="0"/>
          <a:ea typeface="ＭＳ Ｐゴシック" pitchFamily="-108" charset="-128"/>
          <a:cs typeface="ＭＳ Ｐゴシック" pitchFamily="-110" charset="-128"/>
        </a:defRPr>
      </a:lvl3pPr>
      <a:lvl4pPr algn="l" defTabSz="457200" rtl="0" eaLnBrk="0" fontAlgn="base" hangingPunct="0">
        <a:lnSpc>
          <a:spcPts val="2800"/>
        </a:lnSpc>
        <a:spcBef>
          <a:spcPct val="0"/>
        </a:spcBef>
        <a:spcAft>
          <a:spcPct val="0"/>
        </a:spcAft>
        <a:defRPr sz="3000">
          <a:solidFill>
            <a:srgbClr val="FFFFFF"/>
          </a:solidFill>
          <a:latin typeface="Arial" charset="0"/>
          <a:ea typeface="ＭＳ Ｐゴシック" pitchFamily="-108" charset="-128"/>
          <a:cs typeface="ＭＳ Ｐゴシック" pitchFamily="-110" charset="-128"/>
        </a:defRPr>
      </a:lvl4pPr>
      <a:lvl5pPr algn="l" defTabSz="457200" rtl="0" eaLnBrk="0" fontAlgn="base" hangingPunct="0">
        <a:lnSpc>
          <a:spcPts val="2800"/>
        </a:lnSpc>
        <a:spcBef>
          <a:spcPct val="0"/>
        </a:spcBef>
        <a:spcAft>
          <a:spcPct val="0"/>
        </a:spcAft>
        <a:defRPr sz="3000">
          <a:solidFill>
            <a:srgbClr val="FFFFFF"/>
          </a:solidFill>
          <a:latin typeface="Arial" charset="0"/>
          <a:ea typeface="ＭＳ Ｐゴシック" pitchFamily="-108" charset="-128"/>
          <a:cs typeface="ＭＳ Ｐゴシック" pitchFamily="-110" charset="-128"/>
        </a:defRPr>
      </a:lvl5pPr>
      <a:lvl6pPr marL="457200" algn="l" defTabSz="457200" rtl="0" fontAlgn="base">
        <a:lnSpc>
          <a:spcPts val="2800"/>
        </a:lnSpc>
        <a:spcBef>
          <a:spcPct val="0"/>
        </a:spcBef>
        <a:spcAft>
          <a:spcPct val="0"/>
        </a:spcAft>
        <a:defRPr sz="3000">
          <a:solidFill>
            <a:srgbClr val="FFFFFF"/>
          </a:solidFill>
          <a:latin typeface="Arial" charset="0"/>
          <a:ea typeface="ＭＳ Ｐゴシック" pitchFamily="-108" charset="-128"/>
        </a:defRPr>
      </a:lvl6pPr>
      <a:lvl7pPr marL="914400" algn="l" defTabSz="457200" rtl="0" fontAlgn="base">
        <a:lnSpc>
          <a:spcPts val="2800"/>
        </a:lnSpc>
        <a:spcBef>
          <a:spcPct val="0"/>
        </a:spcBef>
        <a:spcAft>
          <a:spcPct val="0"/>
        </a:spcAft>
        <a:defRPr sz="3000">
          <a:solidFill>
            <a:srgbClr val="FFFFFF"/>
          </a:solidFill>
          <a:latin typeface="Arial" charset="0"/>
          <a:ea typeface="ＭＳ Ｐゴシック" pitchFamily="-108" charset="-128"/>
        </a:defRPr>
      </a:lvl7pPr>
      <a:lvl8pPr marL="1371600" algn="l" defTabSz="457200" rtl="0" fontAlgn="base">
        <a:lnSpc>
          <a:spcPts val="2800"/>
        </a:lnSpc>
        <a:spcBef>
          <a:spcPct val="0"/>
        </a:spcBef>
        <a:spcAft>
          <a:spcPct val="0"/>
        </a:spcAft>
        <a:defRPr sz="3000">
          <a:solidFill>
            <a:srgbClr val="FFFFFF"/>
          </a:solidFill>
          <a:latin typeface="Arial" charset="0"/>
          <a:ea typeface="ＭＳ Ｐゴシック" pitchFamily="-108" charset="-128"/>
        </a:defRPr>
      </a:lvl8pPr>
      <a:lvl9pPr marL="1828800" algn="l" defTabSz="457200" rtl="0" fontAlgn="base">
        <a:lnSpc>
          <a:spcPts val="2800"/>
        </a:lnSpc>
        <a:spcBef>
          <a:spcPct val="0"/>
        </a:spcBef>
        <a:spcAft>
          <a:spcPct val="0"/>
        </a:spcAft>
        <a:defRPr sz="3000">
          <a:solidFill>
            <a:srgbClr val="FFFFFF"/>
          </a:solidFill>
          <a:latin typeface="Arial" charset="0"/>
          <a:ea typeface="ＭＳ Ｐゴシック" pitchFamily="-108" charset="-128"/>
        </a:defRPr>
      </a:lvl9pPr>
    </p:titleStyle>
    <p:bodyStyle>
      <a:lvl1pPr marL="342900" indent="-342900" algn="l" defTabSz="457200" rtl="0" eaLnBrk="0" fontAlgn="base" hangingPunct="0">
        <a:spcBef>
          <a:spcPct val="20000"/>
        </a:spcBef>
        <a:spcAft>
          <a:spcPct val="0"/>
        </a:spcAft>
        <a:buFont typeface="Arial" charset="0"/>
        <a:buChar char="•"/>
        <a:defRPr sz="2400" kern="1200">
          <a:solidFill>
            <a:srgbClr val="292929"/>
          </a:solidFill>
          <a:latin typeface="+mn-lt"/>
          <a:ea typeface="ＭＳ Ｐゴシック" pitchFamily="-108" charset="-128"/>
          <a:cs typeface="ＭＳ Ｐゴシック" pitchFamily="-110" charset="-128"/>
        </a:defRPr>
      </a:lvl1pPr>
      <a:lvl2pPr marL="742950" indent="-285750" algn="l" defTabSz="457200" rtl="0" eaLnBrk="0" fontAlgn="base" hangingPunct="0">
        <a:spcBef>
          <a:spcPct val="20000"/>
        </a:spcBef>
        <a:spcAft>
          <a:spcPct val="0"/>
        </a:spcAft>
        <a:buFont typeface="Arial" charset="0"/>
        <a:buChar char="–"/>
        <a:defRPr sz="2000" kern="1200">
          <a:solidFill>
            <a:srgbClr val="292929"/>
          </a:solidFill>
          <a:latin typeface="+mn-lt"/>
          <a:ea typeface="ＭＳ Ｐゴシック" pitchFamily="-108" charset="-128"/>
          <a:cs typeface="ＭＳ Ｐゴシック"/>
        </a:defRPr>
      </a:lvl2pPr>
      <a:lvl3pPr marL="1143000" indent="-228600" algn="l" defTabSz="457200" rtl="0" eaLnBrk="0" fontAlgn="base" hangingPunct="0">
        <a:spcBef>
          <a:spcPct val="20000"/>
        </a:spcBef>
        <a:spcAft>
          <a:spcPct val="0"/>
        </a:spcAft>
        <a:buFont typeface="Arial" charset="0"/>
        <a:buChar char="•"/>
        <a:defRPr kern="1200">
          <a:solidFill>
            <a:srgbClr val="292929"/>
          </a:solidFill>
          <a:latin typeface="+mn-lt"/>
          <a:ea typeface="ＭＳ Ｐゴシック" pitchFamily="-108" charset="-128"/>
          <a:cs typeface="ＭＳ Ｐゴシック"/>
        </a:defRPr>
      </a:lvl3pPr>
      <a:lvl4pPr marL="1600200" indent="-228600" algn="l" defTabSz="457200" rtl="0" eaLnBrk="0" fontAlgn="base" hangingPunct="0">
        <a:spcBef>
          <a:spcPct val="20000"/>
        </a:spcBef>
        <a:spcAft>
          <a:spcPct val="0"/>
        </a:spcAft>
        <a:buFont typeface="Arial" charset="0"/>
        <a:buChar char="–"/>
        <a:defRPr kern="1200">
          <a:solidFill>
            <a:srgbClr val="292929"/>
          </a:solidFill>
          <a:latin typeface="+mn-lt"/>
          <a:ea typeface="ＭＳ Ｐゴシック" pitchFamily="-108" charset="-128"/>
          <a:cs typeface="ＭＳ Ｐゴシック"/>
        </a:defRPr>
      </a:lvl4pPr>
      <a:lvl5pPr marL="2057400" marR="0" indent="-228600" algn="l" defTabSz="457200" rtl="0" eaLnBrk="0" fontAlgn="base" latinLnBrk="0" hangingPunct="0">
        <a:lnSpc>
          <a:spcPct val="100000"/>
        </a:lnSpc>
        <a:spcBef>
          <a:spcPct val="20000"/>
        </a:spcBef>
        <a:spcAft>
          <a:spcPct val="0"/>
        </a:spcAft>
        <a:buClrTx/>
        <a:buSzTx/>
        <a:buFont typeface="Arial" charset="0"/>
        <a:buChar char="»"/>
        <a:tabLst/>
        <a:defRPr lang="en-US" kern="1200" smtClean="0">
          <a:solidFill>
            <a:srgbClr val="292929"/>
          </a:solidFill>
          <a:effectLst/>
          <a:latin typeface="+mn-lt"/>
          <a:ea typeface="ＭＳ Ｐゴシック" pitchFamily="-108" charset="-128"/>
          <a:cs typeface="ＭＳ Ｐゴシック"/>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hyperlink" Target="mailto:advancedreactordemonstration@id.doe.gov" TargetMode="External"/><Relationship Id="rId2" Type="http://schemas.openxmlformats.org/officeDocument/2006/relationships/notesSlide" Target="../notesSlides/notesSlide21.xml"/><Relationship Id="rId1" Type="http://schemas.openxmlformats.org/officeDocument/2006/relationships/slideLayout" Target="../slideLayouts/slideLayout2.xml"/><Relationship Id="rId5" Type="http://schemas.openxmlformats.org/officeDocument/2006/relationships/hyperlink" Target="https://beta.sam.gov/opp/4171c5254c014855b65f29990c25d981/view" TargetMode="External"/><Relationship Id="rId4" Type="http://schemas.openxmlformats.org/officeDocument/2006/relationships/hyperlink" Target="mailto:dyeej@id.doe.gov"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normAutofit/>
          </a:bodyPr>
          <a:lstStyle/>
          <a:p>
            <a:r>
              <a:rPr lang="en-US" dirty="0"/>
              <a:t>Status of Advanced Reactor Demonstration Programs</a:t>
            </a:r>
          </a:p>
          <a:p>
            <a:endParaRPr lang="en-US" dirty="0"/>
          </a:p>
        </p:txBody>
      </p:sp>
      <p:sp>
        <p:nvSpPr>
          <p:cNvPr id="7" name="Text Placeholder 6"/>
          <p:cNvSpPr>
            <a:spLocks noGrp="1"/>
          </p:cNvSpPr>
          <p:nvPr>
            <p:ph type="body" sz="quarter" idx="12"/>
          </p:nvPr>
        </p:nvSpPr>
        <p:spPr>
          <a:xfrm>
            <a:off x="4645935" y="5105400"/>
            <a:ext cx="4498065" cy="1447800"/>
          </a:xfrm>
        </p:spPr>
        <p:txBody>
          <a:bodyPr/>
          <a:lstStyle/>
          <a:p>
            <a:pPr algn="ctr"/>
            <a:endParaRPr lang="en-US" dirty="0"/>
          </a:p>
          <a:p>
            <a:pPr algn="ctr"/>
            <a:endParaRPr lang="en-US" dirty="0"/>
          </a:p>
          <a:p>
            <a:pPr algn="ctr"/>
            <a:r>
              <a:rPr lang="en-US" dirty="0"/>
              <a:t>February 18, 2020</a:t>
            </a:r>
          </a:p>
        </p:txBody>
      </p:sp>
    </p:spTree>
    <p:extLst>
      <p:ext uri="{BB962C8B-B14F-4D97-AF65-F5344CB8AC3E}">
        <p14:creationId xmlns:p14="http://schemas.microsoft.com/office/powerpoint/2010/main" val="364234960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0" marR="0">
              <a:lnSpc>
                <a:spcPct val="107000"/>
              </a:lnSpc>
              <a:spcBef>
                <a:spcPts val="0"/>
              </a:spcBef>
              <a:spcAft>
                <a:spcPts val="800"/>
              </a:spcAft>
            </a:pPr>
            <a:r>
              <a:rPr lang="en-US" dirty="0"/>
              <a:t>Will be posted at Grants.gov</a:t>
            </a:r>
          </a:p>
          <a:p>
            <a:pPr marL="0" marR="0">
              <a:lnSpc>
                <a:spcPct val="107000"/>
              </a:lnSpc>
              <a:spcBef>
                <a:spcPts val="0"/>
              </a:spcBef>
              <a:spcAft>
                <a:spcPts val="800"/>
              </a:spcAft>
            </a:pPr>
            <a:r>
              <a:rPr lang="en-US" dirty="0"/>
              <a:t>All requirements will be provided in the FOA</a:t>
            </a:r>
          </a:p>
          <a:p>
            <a:pPr marL="0" marR="0">
              <a:lnSpc>
                <a:spcPct val="107000"/>
              </a:lnSpc>
              <a:spcBef>
                <a:spcPts val="0"/>
              </a:spcBef>
              <a:spcAft>
                <a:spcPts val="800"/>
              </a:spcAft>
            </a:pPr>
            <a:r>
              <a:rPr lang="en-US" dirty="0"/>
              <a:t>Cooperative Agreements</a:t>
            </a:r>
          </a:p>
          <a:p>
            <a:pPr marL="740664" lvl="1">
              <a:lnSpc>
                <a:spcPct val="107000"/>
              </a:lnSpc>
              <a:spcBef>
                <a:spcPts val="0"/>
              </a:spcBef>
              <a:spcAft>
                <a:spcPts val="800"/>
              </a:spcAft>
            </a:pPr>
            <a:r>
              <a:rPr lang="en-US" sz="1800" dirty="0"/>
              <a:t>2 CFR 200 and 2 CFR 910</a:t>
            </a:r>
          </a:p>
          <a:p>
            <a:pPr marL="740664" lvl="1">
              <a:lnSpc>
                <a:spcPct val="107000"/>
              </a:lnSpc>
              <a:spcBef>
                <a:spcPts val="0"/>
              </a:spcBef>
              <a:spcAft>
                <a:spcPts val="800"/>
              </a:spcAft>
            </a:pPr>
            <a:r>
              <a:rPr lang="en-US" sz="1800" dirty="0"/>
              <a:t>Indirect Rates</a:t>
            </a:r>
          </a:p>
          <a:p>
            <a:pPr marL="0">
              <a:lnSpc>
                <a:spcPct val="107000"/>
              </a:lnSpc>
              <a:spcBef>
                <a:spcPts val="0"/>
              </a:spcBef>
              <a:spcAft>
                <a:spcPts val="800"/>
              </a:spcAft>
            </a:pPr>
            <a:r>
              <a:rPr lang="en-US" dirty="0"/>
              <a:t>FOA Q&amp;A</a:t>
            </a:r>
          </a:p>
          <a:p>
            <a:pPr marL="0">
              <a:lnSpc>
                <a:spcPct val="107000"/>
              </a:lnSpc>
              <a:spcBef>
                <a:spcPts val="0"/>
              </a:spcBef>
              <a:spcAft>
                <a:spcPts val="800"/>
              </a:spcAft>
            </a:pPr>
            <a:r>
              <a:rPr lang="en-US" dirty="0"/>
              <a:t>Industry Day</a:t>
            </a:r>
          </a:p>
          <a:p>
            <a:pPr marL="0">
              <a:lnSpc>
                <a:spcPct val="107000"/>
              </a:lnSpc>
              <a:spcBef>
                <a:spcPts val="0"/>
              </a:spcBef>
              <a:spcAft>
                <a:spcPts val="800"/>
              </a:spcAft>
            </a:pPr>
            <a:r>
              <a:rPr lang="en-US" dirty="0"/>
              <a:t>Letter of Intent</a:t>
            </a:r>
          </a:p>
          <a:p>
            <a:pPr marL="0">
              <a:lnSpc>
                <a:spcPct val="107000"/>
              </a:lnSpc>
              <a:spcBef>
                <a:spcPts val="0"/>
              </a:spcBef>
              <a:spcAft>
                <a:spcPts val="800"/>
              </a:spcAft>
            </a:pPr>
            <a:r>
              <a:rPr lang="en-US" dirty="0"/>
              <a:t>Early application information</a:t>
            </a:r>
          </a:p>
          <a:p>
            <a:pPr marL="0">
              <a:lnSpc>
                <a:spcPct val="107000"/>
              </a:lnSpc>
              <a:spcBef>
                <a:spcPts val="0"/>
              </a:spcBef>
              <a:spcAft>
                <a:spcPts val="800"/>
              </a:spcAft>
            </a:pPr>
            <a:r>
              <a:rPr lang="en-US" dirty="0"/>
              <a:t>Full Application </a:t>
            </a:r>
          </a:p>
          <a:p>
            <a:pPr marL="0" marR="0">
              <a:lnSpc>
                <a:spcPct val="107000"/>
              </a:lnSpc>
              <a:spcBef>
                <a:spcPts val="0"/>
              </a:spcBef>
              <a:spcAft>
                <a:spcPts val="800"/>
              </a:spcAft>
            </a:pPr>
            <a:endParaRPr lang="en-US" dirty="0"/>
          </a:p>
        </p:txBody>
      </p:sp>
      <p:sp>
        <p:nvSpPr>
          <p:cNvPr id="3" name="Title 2"/>
          <p:cNvSpPr>
            <a:spLocks noGrp="1"/>
          </p:cNvSpPr>
          <p:nvPr>
            <p:ph type="title"/>
          </p:nvPr>
        </p:nvSpPr>
        <p:spPr>
          <a:xfrm>
            <a:off x="177800" y="0"/>
            <a:ext cx="8280400" cy="901700"/>
          </a:xfrm>
        </p:spPr>
        <p:txBody>
          <a:bodyPr/>
          <a:lstStyle/>
          <a:p>
            <a:r>
              <a:rPr lang="en-US" dirty="0"/>
              <a:t>Application Process through use of Funding Opportunity Announcement (FOA)</a:t>
            </a:r>
          </a:p>
        </p:txBody>
      </p:sp>
    </p:spTree>
    <p:extLst>
      <p:ext uri="{BB962C8B-B14F-4D97-AF65-F5344CB8AC3E}">
        <p14:creationId xmlns:p14="http://schemas.microsoft.com/office/powerpoint/2010/main" val="236886560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0" marR="0">
              <a:lnSpc>
                <a:spcPct val="107000"/>
              </a:lnSpc>
              <a:spcBef>
                <a:spcPts val="0"/>
              </a:spcBef>
              <a:spcAft>
                <a:spcPts val="800"/>
              </a:spcAft>
            </a:pPr>
            <a:r>
              <a:rPr lang="en-US" dirty="0"/>
              <a:t>Non-Federal Peer Reviewers (at least the following):</a:t>
            </a:r>
          </a:p>
          <a:p>
            <a:pPr marL="740664" lvl="1">
              <a:lnSpc>
                <a:spcPct val="107000"/>
              </a:lnSpc>
              <a:spcBef>
                <a:spcPts val="0"/>
              </a:spcBef>
              <a:spcAft>
                <a:spcPts val="800"/>
              </a:spcAft>
            </a:pPr>
            <a:r>
              <a:rPr lang="en-US" dirty="0"/>
              <a:t>Representative from electric utility that operates nuclear power plant</a:t>
            </a:r>
          </a:p>
          <a:p>
            <a:pPr marL="740664" lvl="1">
              <a:lnSpc>
                <a:spcPct val="107000"/>
              </a:lnSpc>
              <a:spcBef>
                <a:spcPts val="0"/>
              </a:spcBef>
              <a:spcAft>
                <a:spcPts val="800"/>
              </a:spcAft>
            </a:pPr>
            <a:r>
              <a:rPr lang="en-US" dirty="0"/>
              <a:t>Representative from entity that uses high-temperature process heat, district heating, hydrogen production, or heat for manufacturing, industrial processing, or other purposes</a:t>
            </a:r>
          </a:p>
          <a:p>
            <a:pPr marL="740664" lvl="1">
              <a:lnSpc>
                <a:spcPct val="107000"/>
              </a:lnSpc>
              <a:spcBef>
                <a:spcPts val="0"/>
              </a:spcBef>
              <a:spcAft>
                <a:spcPts val="800"/>
              </a:spcAft>
            </a:pPr>
            <a:r>
              <a:rPr lang="en-US" dirty="0"/>
              <a:t>Experts from industry with experience in design, manufacturing, and operation of nuclear reactors</a:t>
            </a:r>
          </a:p>
          <a:p>
            <a:pPr marL="740664" lvl="1">
              <a:lnSpc>
                <a:spcPct val="107000"/>
              </a:lnSpc>
              <a:spcBef>
                <a:spcPts val="0"/>
              </a:spcBef>
              <a:spcAft>
                <a:spcPts val="800"/>
              </a:spcAft>
            </a:pPr>
            <a:r>
              <a:rPr lang="en-US" dirty="0"/>
              <a:t>Representative from finance industry with background in nuclear field</a:t>
            </a:r>
          </a:p>
          <a:p>
            <a:pPr marL="0">
              <a:lnSpc>
                <a:spcPct val="107000"/>
              </a:lnSpc>
              <a:spcBef>
                <a:spcPts val="0"/>
              </a:spcBef>
              <a:spcAft>
                <a:spcPts val="800"/>
              </a:spcAft>
            </a:pPr>
            <a:r>
              <a:rPr lang="en-US" dirty="0"/>
              <a:t>DOE may use additional non-Federal and Federal Reviewers</a:t>
            </a:r>
          </a:p>
        </p:txBody>
      </p:sp>
      <p:sp>
        <p:nvSpPr>
          <p:cNvPr id="3" name="Title 2"/>
          <p:cNvSpPr>
            <a:spLocks noGrp="1"/>
          </p:cNvSpPr>
          <p:nvPr>
            <p:ph type="title"/>
          </p:nvPr>
        </p:nvSpPr>
        <p:spPr/>
        <p:txBody>
          <a:bodyPr/>
          <a:lstStyle/>
          <a:p>
            <a:r>
              <a:rPr lang="en-US" dirty="0"/>
              <a:t>Merit Review Panel</a:t>
            </a:r>
          </a:p>
        </p:txBody>
      </p:sp>
    </p:spTree>
    <p:extLst>
      <p:ext uri="{BB962C8B-B14F-4D97-AF65-F5344CB8AC3E}">
        <p14:creationId xmlns:p14="http://schemas.microsoft.com/office/powerpoint/2010/main" val="411160783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457200" indent="-457200">
              <a:buFont typeface="+mj-lt"/>
              <a:buAutoNum type="arabicPeriod"/>
            </a:pPr>
            <a:r>
              <a:rPr lang="en-US" dirty="0"/>
              <a:t>Technical feasibility that demonstration operational in five to seven years</a:t>
            </a:r>
          </a:p>
          <a:p>
            <a:pPr marL="457200" indent="-457200">
              <a:buFont typeface="+mj-lt"/>
              <a:buAutoNum type="arabicPeriod"/>
            </a:pPr>
            <a:r>
              <a:rPr lang="en-US" dirty="0"/>
              <a:t>Likelihood that design can be licensed for safe operations by Nuclear Regulatory Commission</a:t>
            </a:r>
          </a:p>
          <a:p>
            <a:pPr marL="457200" indent="-457200">
              <a:buFont typeface="+mj-lt"/>
              <a:buAutoNum type="arabicPeriod"/>
            </a:pPr>
            <a:r>
              <a:rPr lang="en-US" dirty="0"/>
              <a:t>Use of certified fuel design or demonstration of clear path to certification within five to seven years</a:t>
            </a:r>
          </a:p>
          <a:p>
            <a:pPr marL="457200" indent="-457200">
              <a:buFont typeface="+mj-lt"/>
              <a:buAutoNum type="arabicPeriod"/>
            </a:pPr>
            <a:r>
              <a:rPr lang="en-US" dirty="0"/>
              <a:t>Affordability of design for full-scale construction and cost of electricity generation</a:t>
            </a:r>
          </a:p>
          <a:p>
            <a:pPr marL="457200" indent="-457200">
              <a:buFont typeface="+mj-lt"/>
              <a:buAutoNum type="arabicPeriod"/>
            </a:pPr>
            <a:r>
              <a:rPr lang="en-US" dirty="0"/>
              <a:t>Ability of team to provide cost share</a:t>
            </a:r>
          </a:p>
          <a:p>
            <a:pPr marL="457200" indent="-457200">
              <a:buFont typeface="+mj-lt"/>
              <a:buAutoNum type="arabicPeriod"/>
            </a:pPr>
            <a:r>
              <a:rPr lang="en-US" dirty="0"/>
              <a:t>Technical abilities and qualifications of teams desiring to demonstrate advanced nuclear reactor technology</a:t>
            </a:r>
          </a:p>
          <a:p>
            <a:pPr marL="114300" marR="0" indent="-457200">
              <a:lnSpc>
                <a:spcPct val="107000"/>
              </a:lnSpc>
              <a:spcBef>
                <a:spcPts val="0"/>
              </a:spcBef>
              <a:spcAft>
                <a:spcPts val="800"/>
              </a:spcAft>
              <a:buFont typeface="+mj-lt"/>
              <a:buAutoNum type="arabicPeriod"/>
            </a:pPr>
            <a:r>
              <a:rPr lang="en-US" dirty="0"/>
              <a:t>Diversity of designs</a:t>
            </a:r>
          </a:p>
          <a:p>
            <a:pPr marL="0" marR="0">
              <a:lnSpc>
                <a:spcPct val="107000"/>
              </a:lnSpc>
              <a:spcBef>
                <a:spcPts val="0"/>
              </a:spcBef>
              <a:spcAft>
                <a:spcPts val="800"/>
              </a:spcAft>
            </a:pPr>
            <a:endParaRPr lang="en-US" dirty="0"/>
          </a:p>
        </p:txBody>
      </p:sp>
      <p:sp>
        <p:nvSpPr>
          <p:cNvPr id="3" name="Title 2"/>
          <p:cNvSpPr>
            <a:spLocks noGrp="1"/>
          </p:cNvSpPr>
          <p:nvPr>
            <p:ph type="title"/>
          </p:nvPr>
        </p:nvSpPr>
        <p:spPr>
          <a:xfrm>
            <a:off x="177800" y="0"/>
            <a:ext cx="6451600" cy="901700"/>
          </a:xfrm>
        </p:spPr>
        <p:txBody>
          <a:bodyPr/>
          <a:lstStyle/>
          <a:p>
            <a:r>
              <a:rPr lang="en-US" dirty="0"/>
              <a:t>Minimum Merit Review Criteria</a:t>
            </a:r>
          </a:p>
        </p:txBody>
      </p:sp>
    </p:spTree>
    <p:extLst>
      <p:ext uri="{BB962C8B-B14F-4D97-AF65-F5344CB8AC3E}">
        <p14:creationId xmlns:p14="http://schemas.microsoft.com/office/powerpoint/2010/main" val="148600892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sz="2800" dirty="0"/>
              <a:t>DOE Selection Official will consider</a:t>
            </a:r>
          </a:p>
          <a:p>
            <a:pPr lvl="1"/>
            <a:r>
              <a:rPr lang="en-US" sz="2400" dirty="0"/>
              <a:t>FOA-specified Merit Review Criteria</a:t>
            </a:r>
          </a:p>
          <a:p>
            <a:pPr lvl="1"/>
            <a:r>
              <a:rPr lang="en-US" sz="2400" dirty="0"/>
              <a:t>Peer Review Results</a:t>
            </a:r>
          </a:p>
          <a:p>
            <a:pPr lvl="1"/>
            <a:r>
              <a:rPr lang="en-US" sz="2400" dirty="0"/>
              <a:t>Federal Review Results</a:t>
            </a:r>
          </a:p>
          <a:p>
            <a:pPr lvl="1"/>
            <a:r>
              <a:rPr lang="en-US" sz="2400" dirty="0"/>
              <a:t>FOA-specified other Program Policy Factors </a:t>
            </a:r>
          </a:p>
        </p:txBody>
      </p:sp>
      <p:sp>
        <p:nvSpPr>
          <p:cNvPr id="3" name="Title 2"/>
          <p:cNvSpPr>
            <a:spLocks noGrp="1"/>
          </p:cNvSpPr>
          <p:nvPr>
            <p:ph type="title"/>
          </p:nvPr>
        </p:nvSpPr>
        <p:spPr/>
        <p:txBody>
          <a:bodyPr/>
          <a:lstStyle/>
          <a:p>
            <a:r>
              <a:rPr lang="en-US" dirty="0"/>
              <a:t>Selection </a:t>
            </a:r>
          </a:p>
        </p:txBody>
      </p:sp>
    </p:spTree>
    <p:extLst>
      <p:ext uri="{BB962C8B-B14F-4D97-AF65-F5344CB8AC3E}">
        <p14:creationId xmlns:p14="http://schemas.microsoft.com/office/powerpoint/2010/main" val="234801308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0" marR="0">
              <a:lnSpc>
                <a:spcPct val="107000"/>
              </a:lnSpc>
              <a:spcBef>
                <a:spcPts val="0"/>
              </a:spcBef>
              <a:spcAft>
                <a:spcPts val="800"/>
              </a:spcAft>
            </a:pPr>
            <a:r>
              <a:rPr lang="en-US" dirty="0"/>
              <a:t>Budget Review </a:t>
            </a:r>
          </a:p>
          <a:p>
            <a:pPr marL="0" marR="0">
              <a:lnSpc>
                <a:spcPct val="107000"/>
              </a:lnSpc>
              <a:spcBef>
                <a:spcPts val="0"/>
              </a:spcBef>
              <a:spcAft>
                <a:spcPts val="800"/>
              </a:spcAft>
            </a:pPr>
            <a:r>
              <a:rPr lang="en-US" dirty="0"/>
              <a:t>Financial Management Assessment</a:t>
            </a:r>
          </a:p>
          <a:p>
            <a:pPr marL="731520" lvl="1">
              <a:lnSpc>
                <a:spcPct val="107000"/>
              </a:lnSpc>
              <a:spcBef>
                <a:spcPts val="0"/>
              </a:spcBef>
              <a:spcAft>
                <a:spcPts val="800"/>
              </a:spcAft>
            </a:pPr>
            <a:r>
              <a:rPr lang="en-US" dirty="0"/>
              <a:t>Accounting system review, indirect rates, travel policy</a:t>
            </a:r>
          </a:p>
          <a:p>
            <a:pPr marL="0" marR="0">
              <a:lnSpc>
                <a:spcPct val="107000"/>
              </a:lnSpc>
              <a:spcBef>
                <a:spcPts val="0"/>
              </a:spcBef>
              <a:spcAft>
                <a:spcPts val="800"/>
              </a:spcAft>
            </a:pPr>
            <a:r>
              <a:rPr lang="en-US" dirty="0"/>
              <a:t>Determination of Risk/Responsibility</a:t>
            </a:r>
          </a:p>
          <a:p>
            <a:pPr marL="731520" lvl="1">
              <a:lnSpc>
                <a:spcPct val="107000"/>
              </a:lnSpc>
              <a:spcBef>
                <a:spcPts val="0"/>
              </a:spcBef>
              <a:spcAft>
                <a:spcPts val="800"/>
              </a:spcAft>
            </a:pPr>
            <a:r>
              <a:rPr lang="en-US" dirty="0"/>
              <a:t>Administrative Capability </a:t>
            </a:r>
          </a:p>
          <a:p>
            <a:pPr lvl="2">
              <a:lnSpc>
                <a:spcPct val="107000"/>
              </a:lnSpc>
              <a:spcBef>
                <a:spcPts val="0"/>
              </a:spcBef>
              <a:spcAft>
                <a:spcPts val="800"/>
              </a:spcAft>
            </a:pPr>
            <a:r>
              <a:rPr lang="en-US" dirty="0"/>
              <a:t>Financial management, property management, procurement standards, financial reporting, record keeping, etc.</a:t>
            </a:r>
          </a:p>
          <a:p>
            <a:pPr marL="731520" lvl="1">
              <a:lnSpc>
                <a:spcPct val="107000"/>
              </a:lnSpc>
              <a:spcBef>
                <a:spcPts val="0"/>
              </a:spcBef>
              <a:spcAft>
                <a:spcPts val="800"/>
              </a:spcAft>
            </a:pPr>
            <a:r>
              <a:rPr lang="en-US" dirty="0"/>
              <a:t>Programmatic Capability</a:t>
            </a:r>
          </a:p>
          <a:p>
            <a:pPr lvl="2">
              <a:lnSpc>
                <a:spcPct val="107000"/>
              </a:lnSpc>
              <a:spcBef>
                <a:spcPts val="0"/>
              </a:spcBef>
              <a:spcAft>
                <a:spcPts val="800"/>
              </a:spcAft>
            </a:pPr>
            <a:r>
              <a:rPr lang="en-US" dirty="0"/>
              <a:t>Technical capability, prior performance, etc.</a:t>
            </a:r>
          </a:p>
          <a:p>
            <a:pPr marL="0" marR="0">
              <a:lnSpc>
                <a:spcPct val="107000"/>
              </a:lnSpc>
              <a:spcBef>
                <a:spcPts val="0"/>
              </a:spcBef>
              <a:spcAft>
                <a:spcPts val="800"/>
              </a:spcAft>
            </a:pPr>
            <a:endParaRPr lang="en-US" dirty="0"/>
          </a:p>
          <a:p>
            <a:pPr marL="0" marR="0">
              <a:lnSpc>
                <a:spcPct val="107000"/>
              </a:lnSpc>
              <a:spcBef>
                <a:spcPts val="0"/>
              </a:spcBef>
              <a:spcAft>
                <a:spcPts val="800"/>
              </a:spcAft>
            </a:pPr>
            <a:endParaRPr lang="en-US" dirty="0"/>
          </a:p>
        </p:txBody>
      </p:sp>
      <p:sp>
        <p:nvSpPr>
          <p:cNvPr id="3" name="Title 2"/>
          <p:cNvSpPr>
            <a:spLocks noGrp="1"/>
          </p:cNvSpPr>
          <p:nvPr>
            <p:ph type="title"/>
          </p:nvPr>
        </p:nvSpPr>
        <p:spPr>
          <a:xfrm>
            <a:off x="177800" y="0"/>
            <a:ext cx="6451600" cy="901700"/>
          </a:xfrm>
        </p:spPr>
        <p:txBody>
          <a:bodyPr/>
          <a:lstStyle/>
          <a:p>
            <a:r>
              <a:rPr lang="en-US" dirty="0"/>
              <a:t>If Selected for Award Negotiations</a:t>
            </a:r>
          </a:p>
        </p:txBody>
      </p:sp>
    </p:spTree>
    <p:extLst>
      <p:ext uri="{BB962C8B-B14F-4D97-AF65-F5344CB8AC3E}">
        <p14:creationId xmlns:p14="http://schemas.microsoft.com/office/powerpoint/2010/main" val="336606810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a:t>Conflict of Interest Acknowledgement</a:t>
            </a:r>
          </a:p>
          <a:p>
            <a:r>
              <a:rPr lang="en-US" dirty="0"/>
              <a:t>SF 424 R&amp;R Application</a:t>
            </a:r>
          </a:p>
          <a:p>
            <a:r>
              <a:rPr lang="en-US" dirty="0"/>
              <a:t>Research and Related Other Project Information</a:t>
            </a:r>
          </a:p>
          <a:p>
            <a:r>
              <a:rPr lang="en-US" dirty="0"/>
              <a:t>Project Summary/Abstract</a:t>
            </a:r>
          </a:p>
          <a:p>
            <a:r>
              <a:rPr lang="en-US" dirty="0"/>
              <a:t>Project Narrative File</a:t>
            </a:r>
          </a:p>
          <a:p>
            <a:r>
              <a:rPr lang="en-US" dirty="0"/>
              <a:t>Project Management Plan</a:t>
            </a:r>
          </a:p>
          <a:p>
            <a:r>
              <a:rPr lang="en-US" dirty="0"/>
              <a:t>Resume/Vita</a:t>
            </a:r>
          </a:p>
          <a:p>
            <a:r>
              <a:rPr lang="en-US" dirty="0"/>
              <a:t>Benefit of Collaborations</a:t>
            </a:r>
          </a:p>
          <a:p>
            <a:r>
              <a:rPr lang="en-US" dirty="0"/>
              <a:t>Capabilities</a:t>
            </a:r>
          </a:p>
          <a:p>
            <a:r>
              <a:rPr lang="en-US" dirty="0"/>
              <a:t>Budget</a:t>
            </a:r>
          </a:p>
          <a:p>
            <a:r>
              <a:rPr lang="en-US" dirty="0"/>
              <a:t>Sub-award Budget</a:t>
            </a:r>
          </a:p>
          <a:p>
            <a:r>
              <a:rPr lang="en-US" dirty="0"/>
              <a:t>Budget for FFRDC</a:t>
            </a:r>
          </a:p>
          <a:p>
            <a:endParaRPr lang="en-US" dirty="0"/>
          </a:p>
          <a:p>
            <a:endParaRPr lang="en-US" dirty="0"/>
          </a:p>
          <a:p>
            <a:pPr marL="0" marR="0">
              <a:lnSpc>
                <a:spcPct val="107000"/>
              </a:lnSpc>
              <a:spcBef>
                <a:spcPts val="0"/>
              </a:spcBef>
              <a:spcAft>
                <a:spcPts val="800"/>
              </a:spcAft>
            </a:pPr>
            <a:endParaRPr lang="en-US" dirty="0"/>
          </a:p>
        </p:txBody>
      </p:sp>
      <p:sp>
        <p:nvSpPr>
          <p:cNvPr id="3" name="Title 2"/>
          <p:cNvSpPr>
            <a:spLocks noGrp="1"/>
          </p:cNvSpPr>
          <p:nvPr>
            <p:ph type="title"/>
          </p:nvPr>
        </p:nvSpPr>
        <p:spPr>
          <a:xfrm>
            <a:off x="177800" y="0"/>
            <a:ext cx="6451600" cy="901700"/>
          </a:xfrm>
        </p:spPr>
        <p:txBody>
          <a:bodyPr/>
          <a:lstStyle/>
          <a:p>
            <a:r>
              <a:rPr lang="en-US" dirty="0"/>
              <a:t>Application Documents</a:t>
            </a:r>
          </a:p>
        </p:txBody>
      </p:sp>
    </p:spTree>
    <p:extLst>
      <p:ext uri="{BB962C8B-B14F-4D97-AF65-F5344CB8AC3E}">
        <p14:creationId xmlns:p14="http://schemas.microsoft.com/office/powerpoint/2010/main" val="27415186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a:t>Budget Justification</a:t>
            </a:r>
          </a:p>
          <a:p>
            <a:r>
              <a:rPr lang="en-US" dirty="0"/>
              <a:t>Commitment Letters for 3</a:t>
            </a:r>
            <a:r>
              <a:rPr lang="en-US" baseline="30000" dirty="0"/>
              <a:t>rd</a:t>
            </a:r>
            <a:r>
              <a:rPr lang="en-US" dirty="0"/>
              <a:t> party cost share contribution</a:t>
            </a:r>
          </a:p>
          <a:p>
            <a:r>
              <a:rPr lang="en-US" dirty="0"/>
              <a:t>Current and Pending Support</a:t>
            </a:r>
          </a:p>
          <a:p>
            <a:r>
              <a:rPr lang="en-US" dirty="0"/>
              <a:t>Coordination and Management Plan</a:t>
            </a:r>
          </a:p>
          <a:p>
            <a:r>
              <a:rPr lang="en-US" dirty="0"/>
              <a:t>Letter of Authorization from Cognizant CO</a:t>
            </a:r>
          </a:p>
          <a:p>
            <a:r>
              <a:rPr lang="en-US" dirty="0"/>
              <a:t>Project/Performance Site Location</a:t>
            </a:r>
          </a:p>
          <a:p>
            <a:r>
              <a:rPr lang="en-US" dirty="0"/>
              <a:t>SF-LLL Disclosure of Lobbying Activities</a:t>
            </a:r>
          </a:p>
          <a:p>
            <a:r>
              <a:rPr lang="en-US" dirty="0"/>
              <a:t>Certifications and Assurance</a:t>
            </a:r>
          </a:p>
          <a:p>
            <a:r>
              <a:rPr lang="en-US" dirty="0"/>
              <a:t>Waiver Requests</a:t>
            </a:r>
          </a:p>
          <a:p>
            <a:r>
              <a:rPr lang="en-US" dirty="0"/>
              <a:t>Past Performance</a:t>
            </a:r>
          </a:p>
          <a:p>
            <a:r>
              <a:rPr lang="en-US" dirty="0"/>
              <a:t>Foreign Government Ownership Disclosure</a:t>
            </a:r>
          </a:p>
          <a:p>
            <a:endParaRPr lang="en-US" dirty="0"/>
          </a:p>
          <a:p>
            <a:pPr marL="0" marR="0">
              <a:lnSpc>
                <a:spcPct val="107000"/>
              </a:lnSpc>
              <a:spcBef>
                <a:spcPts val="0"/>
              </a:spcBef>
              <a:spcAft>
                <a:spcPts val="800"/>
              </a:spcAft>
            </a:pPr>
            <a:endParaRPr lang="en-US" dirty="0"/>
          </a:p>
        </p:txBody>
      </p:sp>
      <p:sp>
        <p:nvSpPr>
          <p:cNvPr id="3" name="Title 2"/>
          <p:cNvSpPr>
            <a:spLocks noGrp="1"/>
          </p:cNvSpPr>
          <p:nvPr>
            <p:ph type="title"/>
          </p:nvPr>
        </p:nvSpPr>
        <p:spPr>
          <a:xfrm>
            <a:off x="177800" y="0"/>
            <a:ext cx="6451600" cy="901700"/>
          </a:xfrm>
        </p:spPr>
        <p:txBody>
          <a:bodyPr/>
          <a:lstStyle/>
          <a:p>
            <a:r>
              <a:rPr lang="en-US" dirty="0"/>
              <a:t>Application Documents </a:t>
            </a:r>
          </a:p>
        </p:txBody>
      </p:sp>
    </p:spTree>
    <p:extLst>
      <p:ext uri="{BB962C8B-B14F-4D97-AF65-F5344CB8AC3E}">
        <p14:creationId xmlns:p14="http://schemas.microsoft.com/office/powerpoint/2010/main" val="203740340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a:t>Question:  Our Company has had many awards with DOE for nuclear related R&amp;D efforts.  We do not know if any of these have been funded with DOE NE Advanced Small Modular Reactor Research and Development program funds.  Would it be possible for the Department to review and let us know?</a:t>
            </a:r>
          </a:p>
          <a:p>
            <a:r>
              <a:rPr lang="en-US" dirty="0"/>
              <a:t>Answer:  Yes!  </a:t>
            </a:r>
          </a:p>
          <a:p>
            <a:pPr lvl="1"/>
            <a:r>
              <a:rPr lang="en-US" dirty="0"/>
              <a:t>Please request support through the contact information in the RFI for specific companies.</a:t>
            </a:r>
          </a:p>
          <a:p>
            <a:pPr lvl="1"/>
            <a:r>
              <a:rPr lang="en-US" dirty="0"/>
              <a:t>In addition NE is going to be proactive in notifying awardees of other NE efforts if they are receiving 2020 SMR funds in order to prevent inadvertently preclude participants.</a:t>
            </a:r>
          </a:p>
          <a:p>
            <a:pPr lvl="1"/>
            <a:endParaRPr lang="en-US" dirty="0"/>
          </a:p>
        </p:txBody>
      </p:sp>
      <p:sp>
        <p:nvSpPr>
          <p:cNvPr id="3" name="Title 2"/>
          <p:cNvSpPr>
            <a:spLocks noGrp="1"/>
          </p:cNvSpPr>
          <p:nvPr>
            <p:ph type="title"/>
          </p:nvPr>
        </p:nvSpPr>
        <p:spPr/>
        <p:txBody>
          <a:bodyPr/>
          <a:lstStyle/>
          <a:p>
            <a:r>
              <a:rPr lang="en-US" dirty="0"/>
              <a:t>Example FAQs</a:t>
            </a:r>
          </a:p>
        </p:txBody>
      </p:sp>
    </p:spTree>
    <p:extLst>
      <p:ext uri="{BB962C8B-B14F-4D97-AF65-F5344CB8AC3E}">
        <p14:creationId xmlns:p14="http://schemas.microsoft.com/office/powerpoint/2010/main" val="124424885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0" marR="0">
              <a:lnSpc>
                <a:spcPct val="107000"/>
              </a:lnSpc>
              <a:spcBef>
                <a:spcPts val="0"/>
              </a:spcBef>
              <a:spcAft>
                <a:spcPts val="800"/>
              </a:spcAft>
            </a:pPr>
            <a:r>
              <a:rPr lang="en-US" sz="2000" dirty="0">
                <a:latin typeface="Calibri" panose="020F0502020204030204" pitchFamily="34" charset="0"/>
                <a:ea typeface="Calibri" panose="020F0502020204030204" pitchFamily="34" charset="0"/>
                <a:cs typeface="Times New Roman" panose="02020603050405020304" pitchFamily="18" charset="0"/>
              </a:rPr>
              <a:t>Question Regarding the subject Request for Information/Notice of Intent, could you please provide clarification regarding the following statement:</a:t>
            </a:r>
          </a:p>
          <a:p>
            <a:pPr marL="0" marR="0" indent="0">
              <a:lnSpc>
                <a:spcPct val="107000"/>
              </a:lnSpc>
              <a:spcBef>
                <a:spcPts val="0"/>
              </a:spcBef>
              <a:spcAft>
                <a:spcPts val="800"/>
              </a:spcAft>
              <a:buNone/>
            </a:pPr>
            <a:r>
              <a:rPr lang="en-US" sz="2000" i="1" dirty="0">
                <a:latin typeface="Calibri" panose="020F0502020204030204" pitchFamily="34" charset="0"/>
                <a:ea typeface="Calibri" panose="020F0502020204030204" pitchFamily="34" charset="0"/>
                <a:cs typeface="Times New Roman" panose="02020603050405020304" pitchFamily="18" charset="0"/>
              </a:rPr>
              <a:t>Applicant teams are advised to immediately begin steps to get federally approved rate agreements in place for this FOA so as not to delay award negotiations.</a:t>
            </a:r>
          </a:p>
          <a:p>
            <a:pPr marL="0" marR="0" indent="0">
              <a:lnSpc>
                <a:spcPct val="107000"/>
              </a:lnSpc>
              <a:spcBef>
                <a:spcPts val="0"/>
              </a:spcBef>
              <a:spcAft>
                <a:spcPts val="800"/>
              </a:spcAft>
              <a:buNone/>
            </a:pPr>
            <a:r>
              <a:rPr lang="en-US" sz="2000" dirty="0">
                <a:latin typeface="Calibri" panose="020F0502020204030204" pitchFamily="34" charset="0"/>
                <a:ea typeface="Calibri" panose="020F0502020204030204" pitchFamily="34" charset="0"/>
                <a:cs typeface="Times New Roman" panose="02020603050405020304" pitchFamily="18" charset="0"/>
              </a:rPr>
              <a:t>Do we have to have Federally approved rates?</a:t>
            </a:r>
          </a:p>
          <a:p>
            <a:r>
              <a:rPr lang="en-US" dirty="0"/>
              <a:t>Answer:</a:t>
            </a:r>
          </a:p>
          <a:p>
            <a:pPr lvl="1"/>
            <a:r>
              <a:rPr lang="en-US" sz="1600" dirty="0"/>
              <a:t>Determine if you are eligible to use a de </a:t>
            </a:r>
            <a:r>
              <a:rPr lang="en-US" sz="1600" dirty="0" err="1"/>
              <a:t>minimus</a:t>
            </a:r>
            <a:r>
              <a:rPr lang="en-US" sz="1600" dirty="0"/>
              <a:t> indirect rate of 10% (see 2 CFR 200.414 for details), or </a:t>
            </a:r>
          </a:p>
          <a:p>
            <a:pPr lvl="1"/>
            <a:r>
              <a:rPr lang="en-US" sz="1600" dirty="0"/>
              <a:t>Obtain a federally established indirect cost rate.</a:t>
            </a:r>
          </a:p>
          <a:p>
            <a:pPr lvl="2"/>
            <a:r>
              <a:rPr lang="en-US" sz="1400" dirty="0"/>
              <a:t>If you do not have a current federally established indirect cost rate you will be required to submit additional information including an indirect rate cost proposal</a:t>
            </a:r>
          </a:p>
          <a:p>
            <a:pPr lvl="2"/>
            <a:r>
              <a:rPr lang="en-US" sz="1400" dirty="0"/>
              <a:t>Additional Government reviews will be required to evaluate, negotiate and determine an appropriate rate. </a:t>
            </a:r>
          </a:p>
          <a:p>
            <a:pPr lvl="2"/>
            <a:r>
              <a:rPr lang="en-US" sz="1400" b="1" u="sng" dirty="0"/>
              <a:t>These actions can take an extended period of time to complete so begin now as not to unduly delay the application submittal or award process!</a:t>
            </a:r>
          </a:p>
          <a:p>
            <a:pPr lvl="1"/>
            <a:endParaRPr lang="en-US" dirty="0"/>
          </a:p>
        </p:txBody>
      </p:sp>
      <p:sp>
        <p:nvSpPr>
          <p:cNvPr id="3" name="Title 2"/>
          <p:cNvSpPr>
            <a:spLocks noGrp="1"/>
          </p:cNvSpPr>
          <p:nvPr>
            <p:ph type="title"/>
          </p:nvPr>
        </p:nvSpPr>
        <p:spPr/>
        <p:txBody>
          <a:bodyPr/>
          <a:lstStyle/>
          <a:p>
            <a:r>
              <a:rPr lang="en-US" dirty="0"/>
              <a:t>FAQs</a:t>
            </a:r>
          </a:p>
        </p:txBody>
      </p:sp>
    </p:spTree>
    <p:extLst>
      <p:ext uri="{BB962C8B-B14F-4D97-AF65-F5344CB8AC3E}">
        <p14:creationId xmlns:p14="http://schemas.microsoft.com/office/powerpoint/2010/main" val="378881267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0" marR="0">
              <a:lnSpc>
                <a:spcPct val="107000"/>
              </a:lnSpc>
              <a:spcBef>
                <a:spcPts val="0"/>
              </a:spcBef>
              <a:spcAft>
                <a:spcPts val="800"/>
              </a:spcAft>
            </a:pPr>
            <a:r>
              <a:rPr lang="en-US" sz="2000" dirty="0">
                <a:latin typeface="Calibri" panose="020F0502020204030204" pitchFamily="34" charset="0"/>
                <a:ea typeface="Calibri" panose="020F0502020204030204" pitchFamily="34" charset="0"/>
                <a:cs typeface="Times New Roman" panose="02020603050405020304" pitchFamily="18" charset="0"/>
              </a:rPr>
              <a:t>Question:  To be considered for a Risk Reduction for Future Demonstration award, must an applicant apply for the Advanced Reactor Demonstration funding and be unsuccessful, or can an applicant apply for funding under the Risk Reduction for Future Demonstrations without having applied for the Advanced Reactor Demonstration funding?</a:t>
            </a:r>
          </a:p>
          <a:p>
            <a:pPr marL="0" marR="0">
              <a:lnSpc>
                <a:spcPct val="107000"/>
              </a:lnSpc>
              <a:spcBef>
                <a:spcPts val="0"/>
              </a:spcBef>
              <a:spcAft>
                <a:spcPts val="800"/>
              </a:spcAft>
            </a:pPr>
            <a:r>
              <a:rPr lang="en-US" sz="2000" dirty="0">
                <a:latin typeface="Calibri" panose="020F0502020204030204" pitchFamily="34" charset="0"/>
                <a:ea typeface="Calibri" panose="020F0502020204030204" pitchFamily="34" charset="0"/>
                <a:cs typeface="Times New Roman" panose="02020603050405020304" pitchFamily="18" charset="0"/>
              </a:rPr>
              <a:t>Answer: </a:t>
            </a:r>
          </a:p>
          <a:p>
            <a:pPr marL="400050" lvl="1">
              <a:lnSpc>
                <a:spcPct val="107000"/>
              </a:lnSpc>
              <a:spcBef>
                <a:spcPts val="0"/>
              </a:spcBef>
              <a:spcAft>
                <a:spcPts val="800"/>
              </a:spcAft>
            </a:pPr>
            <a:r>
              <a:rPr lang="en-US" sz="1600" dirty="0">
                <a:latin typeface="Calibri" panose="020F0502020204030204" pitchFamily="34" charset="0"/>
                <a:ea typeface="Calibri" panose="020F0502020204030204" pitchFamily="34" charset="0"/>
                <a:cs typeface="Times New Roman" panose="02020603050405020304" pitchFamily="18" charset="0"/>
              </a:rPr>
              <a:t> We have this question.  We are deciding what to do at this time, but are contemplating the following:</a:t>
            </a:r>
          </a:p>
          <a:p>
            <a:pPr marL="800100" lvl="2">
              <a:lnSpc>
                <a:spcPct val="107000"/>
              </a:lnSpc>
              <a:spcBef>
                <a:spcPts val="0"/>
              </a:spcBef>
              <a:spcAft>
                <a:spcPts val="800"/>
              </a:spcAft>
            </a:pPr>
            <a:r>
              <a:rPr lang="en-US" sz="1400" dirty="0">
                <a:latin typeface="Calibri" panose="020F0502020204030204" pitchFamily="34" charset="0"/>
                <a:ea typeface="Calibri" panose="020F0502020204030204" pitchFamily="34" charset="0"/>
                <a:cs typeface="Times New Roman" panose="02020603050405020304" pitchFamily="18" charset="0"/>
              </a:rPr>
              <a:t>Permit applicants to apply for either or both funding opportunities; applicants for the Advanced Reactor Demonstration program but not selected for award, may be considered for a Risk Reduction award.  </a:t>
            </a:r>
          </a:p>
          <a:p>
            <a:pPr marL="800100" lvl="2">
              <a:lnSpc>
                <a:spcPct val="107000"/>
              </a:lnSpc>
              <a:spcBef>
                <a:spcPts val="0"/>
              </a:spcBef>
              <a:spcAft>
                <a:spcPts val="800"/>
              </a:spcAft>
            </a:pPr>
            <a:r>
              <a:rPr lang="en-US" sz="1400" dirty="0">
                <a:latin typeface="Calibri" panose="020F0502020204030204" pitchFamily="34" charset="0"/>
                <a:ea typeface="Calibri" panose="020F0502020204030204" pitchFamily="34" charset="0"/>
                <a:cs typeface="Times New Roman" panose="02020603050405020304" pitchFamily="18" charset="0"/>
              </a:rPr>
              <a:t>Applicants will also be able to apply for Advanced Reactor Demonstration program funding but specify that they do not want to be considered for a Risk Reduction Award if they are not selected.  </a:t>
            </a:r>
          </a:p>
          <a:p>
            <a:pPr marL="800100" lvl="2">
              <a:lnSpc>
                <a:spcPct val="107000"/>
              </a:lnSpc>
              <a:spcBef>
                <a:spcPts val="0"/>
              </a:spcBef>
              <a:spcAft>
                <a:spcPts val="800"/>
              </a:spcAft>
            </a:pPr>
            <a:r>
              <a:rPr lang="en-US" sz="1400" dirty="0">
                <a:latin typeface="Calibri" panose="020F0502020204030204" pitchFamily="34" charset="0"/>
                <a:ea typeface="Calibri" panose="020F0502020204030204" pitchFamily="34" charset="0"/>
                <a:cs typeface="Times New Roman" panose="02020603050405020304" pitchFamily="18" charset="0"/>
              </a:rPr>
              <a:t>Finally, applicants can apply directly for a Risk Reduction award without applying for the Advanced Reactor Demonstration program. </a:t>
            </a:r>
          </a:p>
          <a:p>
            <a:pPr marL="400050" lvl="1">
              <a:lnSpc>
                <a:spcPct val="107000"/>
              </a:lnSpc>
              <a:spcBef>
                <a:spcPts val="0"/>
              </a:spcBef>
              <a:spcAft>
                <a:spcPts val="800"/>
              </a:spcAft>
            </a:pPr>
            <a:r>
              <a:rPr lang="en-US" dirty="0">
                <a:latin typeface="Calibri" panose="020F0502020204030204" pitchFamily="34" charset="0"/>
                <a:cs typeface="Times New Roman" panose="02020603050405020304" pitchFamily="18" charset="0"/>
              </a:rPr>
              <a:t>We welcome industry feedback regarding this issue</a:t>
            </a:r>
            <a:endParaRPr lang="en-US" dirty="0"/>
          </a:p>
        </p:txBody>
      </p:sp>
      <p:sp>
        <p:nvSpPr>
          <p:cNvPr id="3" name="Title 2"/>
          <p:cNvSpPr>
            <a:spLocks noGrp="1"/>
          </p:cNvSpPr>
          <p:nvPr>
            <p:ph type="title"/>
          </p:nvPr>
        </p:nvSpPr>
        <p:spPr/>
        <p:txBody>
          <a:bodyPr/>
          <a:lstStyle/>
          <a:p>
            <a:r>
              <a:rPr lang="en-US" dirty="0"/>
              <a:t>FAQs</a:t>
            </a:r>
          </a:p>
        </p:txBody>
      </p:sp>
    </p:spTree>
    <p:extLst>
      <p:ext uri="{BB962C8B-B14F-4D97-AF65-F5344CB8AC3E}">
        <p14:creationId xmlns:p14="http://schemas.microsoft.com/office/powerpoint/2010/main" val="151474119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a:t>Advanced Reactor Demonstration Program Summary</a:t>
            </a:r>
          </a:p>
          <a:p>
            <a:pPr lvl="1"/>
            <a:r>
              <a:rPr lang="en-US" dirty="0"/>
              <a:t>Mission</a:t>
            </a:r>
          </a:p>
          <a:p>
            <a:pPr lvl="1"/>
            <a:r>
              <a:rPr lang="en-US" dirty="0"/>
              <a:t>Program Elements</a:t>
            </a:r>
          </a:p>
          <a:p>
            <a:r>
              <a:rPr lang="en-US" dirty="0"/>
              <a:t>Discussion of the RFI/NOI and requested information</a:t>
            </a:r>
          </a:p>
          <a:p>
            <a:r>
              <a:rPr lang="en-US" dirty="0"/>
              <a:t>Next steps and FOA process</a:t>
            </a:r>
          </a:p>
          <a:p>
            <a:r>
              <a:rPr lang="en-US" dirty="0"/>
              <a:t>Discussion of clarifying questions</a:t>
            </a:r>
          </a:p>
          <a:p>
            <a:r>
              <a:rPr lang="en-US" dirty="0"/>
              <a:t>Summary</a:t>
            </a:r>
          </a:p>
        </p:txBody>
      </p:sp>
      <p:sp>
        <p:nvSpPr>
          <p:cNvPr id="3" name="Title 2"/>
          <p:cNvSpPr>
            <a:spLocks noGrp="1"/>
          </p:cNvSpPr>
          <p:nvPr>
            <p:ph type="title"/>
          </p:nvPr>
        </p:nvSpPr>
        <p:spPr>
          <a:xfrm>
            <a:off x="177800" y="0"/>
            <a:ext cx="6604000" cy="901700"/>
          </a:xfrm>
        </p:spPr>
        <p:txBody>
          <a:bodyPr/>
          <a:lstStyle/>
          <a:p>
            <a:r>
              <a:rPr lang="en-US" dirty="0"/>
              <a:t>Overview</a:t>
            </a:r>
          </a:p>
        </p:txBody>
      </p:sp>
    </p:spTree>
    <p:extLst>
      <p:ext uri="{BB962C8B-B14F-4D97-AF65-F5344CB8AC3E}">
        <p14:creationId xmlns:p14="http://schemas.microsoft.com/office/powerpoint/2010/main" val="302338259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a:t>Build two demonstration reactors</a:t>
            </a:r>
          </a:p>
          <a:p>
            <a:pPr lvl="1"/>
            <a:r>
              <a:rPr lang="en-US" dirty="0"/>
              <a:t>Advanced reactor can be any light water or non-light water fission reactor with significant improvements compared to  current generation of operational reactors.</a:t>
            </a:r>
          </a:p>
          <a:p>
            <a:pPr lvl="1"/>
            <a:r>
              <a:rPr lang="en-US" dirty="0"/>
              <a:t>Operational in 5-7 years</a:t>
            </a:r>
          </a:p>
          <a:p>
            <a:pPr lvl="1"/>
            <a:r>
              <a:rPr lang="en-US" dirty="0"/>
              <a:t>$160 Million in funding for year 1 of program</a:t>
            </a:r>
          </a:p>
          <a:p>
            <a:pPr lvl="1"/>
            <a:r>
              <a:rPr lang="en-US" dirty="0"/>
              <a:t>Cost shared, no less than 50% from the non-federal entity</a:t>
            </a:r>
          </a:p>
          <a:p>
            <a:r>
              <a:rPr lang="en-US" dirty="0"/>
              <a:t>Risk Reduction for Future Demonstrations</a:t>
            </a:r>
          </a:p>
          <a:p>
            <a:pPr lvl="1"/>
            <a:r>
              <a:rPr lang="en-US" dirty="0"/>
              <a:t>2-5 teams not selected for demonstration reactors</a:t>
            </a:r>
          </a:p>
          <a:p>
            <a:pPr lvl="1"/>
            <a:r>
              <a:rPr lang="en-US" dirty="0"/>
              <a:t>$30 Million </a:t>
            </a:r>
          </a:p>
          <a:p>
            <a:pPr lvl="1"/>
            <a:r>
              <a:rPr lang="en-US" dirty="0"/>
              <a:t>Cost shared, no less than 20% from non-federal entity</a:t>
            </a:r>
          </a:p>
        </p:txBody>
      </p:sp>
      <p:sp>
        <p:nvSpPr>
          <p:cNvPr id="3" name="Title 2"/>
          <p:cNvSpPr>
            <a:spLocks noGrp="1"/>
          </p:cNvSpPr>
          <p:nvPr>
            <p:ph type="title"/>
          </p:nvPr>
        </p:nvSpPr>
        <p:spPr>
          <a:xfrm>
            <a:off x="177800" y="0"/>
            <a:ext cx="6451600" cy="901700"/>
          </a:xfrm>
        </p:spPr>
        <p:txBody>
          <a:bodyPr/>
          <a:lstStyle/>
          <a:p>
            <a:r>
              <a:rPr lang="en-US" dirty="0"/>
              <a:t>Summary</a:t>
            </a:r>
          </a:p>
        </p:txBody>
      </p:sp>
    </p:spTree>
    <p:extLst>
      <p:ext uri="{BB962C8B-B14F-4D97-AF65-F5344CB8AC3E}">
        <p14:creationId xmlns:p14="http://schemas.microsoft.com/office/powerpoint/2010/main" val="78031804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sz="2000" dirty="0"/>
              <a:t>Responses are requested no later than </a:t>
            </a:r>
            <a:r>
              <a:rPr lang="en-US" sz="2000" b="1" dirty="0"/>
              <a:t>February 26, 2020</a:t>
            </a:r>
            <a:r>
              <a:rPr lang="en-US" sz="2000" dirty="0"/>
              <a:t> at 11: 59 PM Mountain Time on the deadline date.  </a:t>
            </a:r>
          </a:p>
          <a:p>
            <a:endParaRPr lang="en-US" sz="2000" b="1" dirty="0"/>
          </a:p>
          <a:p>
            <a:r>
              <a:rPr lang="en-US" sz="2000" b="1" dirty="0"/>
              <a:t>Respondents to the RFI/NOI are asked to submit their response in electronic format (Adobe PDF) to: </a:t>
            </a:r>
            <a:r>
              <a:rPr lang="en-US" sz="2000" b="1" u="sng" dirty="0">
                <a:hlinkClick r:id="rId3"/>
              </a:rPr>
              <a:t>advancedreactordemonstration@id.doe.gov</a:t>
            </a:r>
            <a:endParaRPr lang="en-US" sz="2000" dirty="0"/>
          </a:p>
          <a:p>
            <a:endParaRPr lang="en-US" sz="2000" dirty="0"/>
          </a:p>
          <a:p>
            <a:r>
              <a:rPr lang="en-US" sz="2000" dirty="0"/>
              <a:t>Questions concerning this RFI/NOI may be directed to: Eliot Dye, DOE Contracting Officer, email: </a:t>
            </a:r>
            <a:r>
              <a:rPr lang="en-US" sz="2000" dirty="0">
                <a:hlinkClick r:id="rId4"/>
              </a:rPr>
              <a:t>dyeej@id.doe.gov</a:t>
            </a:r>
            <a:endParaRPr lang="en-US" sz="2000" dirty="0"/>
          </a:p>
          <a:p>
            <a:endParaRPr lang="en-US" dirty="0"/>
          </a:p>
          <a:p>
            <a:r>
              <a:rPr lang="en-US" sz="2000" b="1" dirty="0"/>
              <a:t>RFI/NOI location</a:t>
            </a:r>
          </a:p>
          <a:p>
            <a:pPr marL="0" indent="0">
              <a:buNone/>
            </a:pPr>
            <a:endParaRPr lang="en-US" sz="2000" dirty="0">
              <a:hlinkClick r:id="rId5"/>
            </a:endParaRPr>
          </a:p>
          <a:p>
            <a:pPr marL="0" indent="0">
              <a:buNone/>
            </a:pPr>
            <a:r>
              <a:rPr lang="en-US" dirty="0">
                <a:hlinkClick r:id="rId5"/>
              </a:rPr>
              <a:t>https://beta.sam.gov</a:t>
            </a:r>
          </a:p>
          <a:p>
            <a:pPr marL="0" indent="0">
              <a:buNone/>
            </a:pPr>
            <a:r>
              <a:rPr lang="en-US" sz="2000" dirty="0"/>
              <a:t>Hyperlink provided in NE’s RFI/NOI Announcement</a:t>
            </a:r>
          </a:p>
          <a:p>
            <a:endParaRPr lang="en-US" dirty="0"/>
          </a:p>
          <a:p>
            <a:endParaRPr lang="en-US" dirty="0"/>
          </a:p>
        </p:txBody>
      </p:sp>
      <p:sp>
        <p:nvSpPr>
          <p:cNvPr id="3" name="Title 2"/>
          <p:cNvSpPr>
            <a:spLocks noGrp="1"/>
          </p:cNvSpPr>
          <p:nvPr>
            <p:ph type="title"/>
          </p:nvPr>
        </p:nvSpPr>
        <p:spPr/>
        <p:txBody>
          <a:bodyPr/>
          <a:lstStyle/>
          <a:p>
            <a:r>
              <a:rPr lang="en-US" dirty="0"/>
              <a:t>RFI/NOI Information</a:t>
            </a:r>
          </a:p>
        </p:txBody>
      </p:sp>
    </p:spTree>
    <p:extLst>
      <p:ext uri="{BB962C8B-B14F-4D97-AF65-F5344CB8AC3E}">
        <p14:creationId xmlns:p14="http://schemas.microsoft.com/office/powerpoint/2010/main" val="8827247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066801"/>
            <a:ext cx="7620000" cy="1981200"/>
          </a:xfrm>
        </p:spPr>
        <p:txBody>
          <a:bodyPr/>
          <a:lstStyle/>
          <a:p>
            <a:pPr>
              <a:spcBef>
                <a:spcPct val="10000"/>
              </a:spcBef>
              <a:defRPr/>
            </a:pPr>
            <a:r>
              <a:rPr lang="en-US" sz="3200" b="1" kern="0" dirty="0">
                <a:cs typeface="Times New Roman" pitchFamily="18" charset="0"/>
              </a:rPr>
              <a:t>Mission </a:t>
            </a:r>
            <a:r>
              <a:rPr lang="en-US" sz="3200" kern="0" dirty="0">
                <a:cs typeface="Times New Roman" pitchFamily="18" charset="0"/>
              </a:rPr>
              <a:t>- </a:t>
            </a:r>
            <a:r>
              <a:rPr lang="en-US" dirty="0"/>
              <a:t>The primary purpose of this new program is to focus DOE and non-federal resources on the construction of real demonstration reactors and supporting activities</a:t>
            </a:r>
          </a:p>
          <a:p>
            <a:endParaRPr lang="en-US" dirty="0"/>
          </a:p>
        </p:txBody>
      </p:sp>
      <p:sp>
        <p:nvSpPr>
          <p:cNvPr id="3" name="Title 2"/>
          <p:cNvSpPr>
            <a:spLocks noGrp="1"/>
          </p:cNvSpPr>
          <p:nvPr>
            <p:ph type="title"/>
          </p:nvPr>
        </p:nvSpPr>
        <p:spPr>
          <a:xfrm>
            <a:off x="177800" y="12700"/>
            <a:ext cx="8051800" cy="901700"/>
          </a:xfrm>
        </p:spPr>
        <p:txBody>
          <a:bodyPr/>
          <a:lstStyle/>
          <a:p>
            <a:r>
              <a:rPr lang="en-US" dirty="0"/>
              <a:t>Advanced Reactor Demonstration Program</a:t>
            </a:r>
          </a:p>
        </p:txBody>
      </p:sp>
    </p:spTree>
    <p:extLst>
      <p:ext uri="{BB962C8B-B14F-4D97-AF65-F5344CB8AC3E}">
        <p14:creationId xmlns:p14="http://schemas.microsoft.com/office/powerpoint/2010/main" val="35216148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p:txBody>
          <a:bodyPr/>
          <a:lstStyle/>
          <a:p>
            <a:r>
              <a:rPr lang="en-US" dirty="0"/>
              <a:t>Advanced Reactor Demonstrations </a:t>
            </a:r>
          </a:p>
          <a:p>
            <a:pPr lvl="1"/>
            <a:r>
              <a:rPr lang="en-US" dirty="0"/>
              <a:t>$160 million (M) for first year of funding for two advanced reactor demonstrations</a:t>
            </a:r>
          </a:p>
          <a:p>
            <a:r>
              <a:rPr lang="en-US" dirty="0"/>
              <a:t>Risk Reduction for Future Demonstrations</a:t>
            </a:r>
          </a:p>
          <a:p>
            <a:pPr lvl="1"/>
            <a:r>
              <a:rPr lang="en-US" dirty="0"/>
              <a:t>$30M to address technical risks for reactor designs not selected for the first two demonstrations </a:t>
            </a:r>
          </a:p>
          <a:p>
            <a:r>
              <a:rPr lang="en-US" dirty="0"/>
              <a:t>National Reactor Innovation Center </a:t>
            </a:r>
          </a:p>
          <a:p>
            <a:pPr lvl="1"/>
            <a:r>
              <a:rPr lang="en-US" dirty="0"/>
              <a:t>$20M to support accelerated deployment of advanced reactors</a:t>
            </a:r>
          </a:p>
          <a:p>
            <a:r>
              <a:rPr lang="en-US" dirty="0"/>
              <a:t>Regulatory Development </a:t>
            </a:r>
          </a:p>
          <a:p>
            <a:pPr lvl="1"/>
            <a:r>
              <a:rPr lang="en-US" dirty="0"/>
              <a:t>$15M for national laboratory-led R&amp;D coordinated with Nuclear Regulatory Commission to resolve technical challenges with licensing advanced reactors</a:t>
            </a:r>
          </a:p>
          <a:p>
            <a:r>
              <a:rPr lang="en-US" dirty="0"/>
              <a:t>Advanced Reactor Safeguards </a:t>
            </a:r>
          </a:p>
          <a:p>
            <a:pPr lvl="1"/>
            <a:r>
              <a:rPr lang="en-US" dirty="0"/>
              <a:t>$5M to evaluate safeguards issues unique to advanced reactors.</a:t>
            </a:r>
          </a:p>
          <a:p>
            <a:endParaRPr lang="en-US" dirty="0"/>
          </a:p>
        </p:txBody>
      </p:sp>
      <p:sp>
        <p:nvSpPr>
          <p:cNvPr id="4" name="Title 3"/>
          <p:cNvSpPr>
            <a:spLocks noGrp="1"/>
          </p:cNvSpPr>
          <p:nvPr>
            <p:ph type="title"/>
          </p:nvPr>
        </p:nvSpPr>
        <p:spPr/>
        <p:txBody>
          <a:bodyPr/>
          <a:lstStyle/>
          <a:p>
            <a:r>
              <a:rPr lang="en-US" dirty="0"/>
              <a:t>Program Elements</a:t>
            </a:r>
          </a:p>
        </p:txBody>
      </p:sp>
    </p:spTree>
    <p:extLst>
      <p:ext uri="{BB962C8B-B14F-4D97-AF65-F5344CB8AC3E}">
        <p14:creationId xmlns:p14="http://schemas.microsoft.com/office/powerpoint/2010/main" val="75755957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idx="1"/>
          </p:nvPr>
        </p:nvSpPr>
        <p:spPr>
          <a:xfrm>
            <a:off x="457200" y="1066800"/>
            <a:ext cx="8229600" cy="4952999"/>
          </a:xfrm>
        </p:spPr>
        <p:txBody>
          <a:bodyPr/>
          <a:lstStyle/>
          <a:p>
            <a:r>
              <a:rPr lang="en-US" dirty="0"/>
              <a:t>Congress funded DOE to establish a program to demonstrate multiple advanced reactor designs </a:t>
            </a:r>
          </a:p>
          <a:p>
            <a:r>
              <a:rPr lang="en-US" dirty="0"/>
              <a:t>Primary objective: construct and demonstrate several advanced reactors with beneficial capabilities </a:t>
            </a:r>
          </a:p>
          <a:p>
            <a:pPr marL="0" indent="0">
              <a:buNone/>
            </a:pPr>
            <a:r>
              <a:rPr lang="en-US" dirty="0"/>
              <a:t>	- inherent safety features	- superior reliability</a:t>
            </a:r>
          </a:p>
          <a:p>
            <a:pPr marL="0" indent="0">
              <a:buNone/>
            </a:pPr>
            <a:r>
              <a:rPr lang="en-US" dirty="0"/>
              <a:t>	- lower waste yields			- proliferation resistant</a:t>
            </a:r>
          </a:p>
          <a:p>
            <a:pPr marL="0" indent="0">
              <a:buNone/>
            </a:pPr>
            <a:r>
              <a:rPr lang="en-US" dirty="0"/>
              <a:t>	- greater fuel utilization		- improved thermal efficiency</a:t>
            </a:r>
          </a:p>
          <a:p>
            <a:pPr marL="0" indent="0">
              <a:buNone/>
            </a:pPr>
            <a:r>
              <a:rPr lang="en-US" dirty="0"/>
              <a:t>	- able to integrate electric &amp; non-electric applications</a:t>
            </a:r>
          </a:p>
          <a:p>
            <a:pPr marL="0" indent="0">
              <a:buNone/>
            </a:pPr>
            <a:r>
              <a:rPr lang="en-US" dirty="0"/>
              <a:t> </a:t>
            </a:r>
          </a:p>
          <a:p>
            <a:r>
              <a:rPr lang="en-US" dirty="0"/>
              <a:t>Released RFI on February 5, 2020 soliciting input from industry and other stakeholders</a:t>
            </a:r>
          </a:p>
          <a:p>
            <a:endParaRPr lang="en-US" dirty="0"/>
          </a:p>
        </p:txBody>
      </p:sp>
      <p:sp>
        <p:nvSpPr>
          <p:cNvPr id="2" name="Title 1"/>
          <p:cNvSpPr>
            <a:spLocks noGrp="1"/>
          </p:cNvSpPr>
          <p:nvPr>
            <p:ph type="title"/>
          </p:nvPr>
        </p:nvSpPr>
        <p:spPr>
          <a:xfrm>
            <a:off x="177800" y="0"/>
            <a:ext cx="8051800" cy="901700"/>
          </a:xfrm>
        </p:spPr>
        <p:txBody>
          <a:bodyPr/>
          <a:lstStyle/>
          <a:p>
            <a:r>
              <a:rPr lang="en-US" dirty="0"/>
              <a:t>Advanced Reactor Demonstration Projects</a:t>
            </a:r>
          </a:p>
        </p:txBody>
      </p:sp>
    </p:spTree>
    <p:extLst>
      <p:ext uri="{BB962C8B-B14F-4D97-AF65-F5344CB8AC3E}">
        <p14:creationId xmlns:p14="http://schemas.microsoft.com/office/powerpoint/2010/main" val="322294801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98704" y="1066800"/>
            <a:ext cx="8640496" cy="5400675"/>
          </a:xfrm>
        </p:spPr>
        <p:txBody>
          <a:bodyPr/>
          <a:lstStyle/>
          <a:p>
            <a:r>
              <a:rPr lang="en-US" sz="2000" dirty="0"/>
              <a:t>Financial Assistance Cooperative Agreement</a:t>
            </a:r>
          </a:p>
          <a:p>
            <a:pPr lvl="1"/>
            <a:endParaRPr lang="en-US" sz="1800" dirty="0"/>
          </a:p>
          <a:p>
            <a:r>
              <a:rPr lang="en-US" sz="2000" dirty="0"/>
              <a:t>Implementation</a:t>
            </a:r>
          </a:p>
          <a:p>
            <a:pPr lvl="1"/>
            <a:r>
              <a:rPr lang="en-US" sz="1800" dirty="0"/>
              <a:t>RFI/NOI</a:t>
            </a:r>
          </a:p>
          <a:p>
            <a:pPr lvl="2"/>
            <a:r>
              <a:rPr lang="en-US" sz="1600" dirty="0"/>
              <a:t>Helps teams develop proposed scope</a:t>
            </a:r>
          </a:p>
          <a:p>
            <a:pPr lvl="2"/>
            <a:r>
              <a:rPr lang="en-US" sz="1600" dirty="0"/>
              <a:t>Defines expectations for potential participants</a:t>
            </a:r>
          </a:p>
          <a:p>
            <a:pPr lvl="2"/>
            <a:r>
              <a:rPr lang="en-US" sz="1600" dirty="0"/>
              <a:t>Requests feedback from potential participants</a:t>
            </a:r>
          </a:p>
          <a:p>
            <a:pPr lvl="2"/>
            <a:r>
              <a:rPr lang="en-US" sz="1600" dirty="0"/>
              <a:t>Informs DOE strategy to improve Funding Opportunity Announcement (FOA) solicitation</a:t>
            </a:r>
          </a:p>
          <a:p>
            <a:pPr lvl="1"/>
            <a:r>
              <a:rPr lang="en-US" sz="1800" dirty="0"/>
              <a:t>FOA Process</a:t>
            </a:r>
          </a:p>
          <a:p>
            <a:pPr lvl="2"/>
            <a:r>
              <a:rPr lang="en-US" sz="1600" dirty="0"/>
              <a:t>Q&amp;As, Industry Day</a:t>
            </a:r>
          </a:p>
          <a:p>
            <a:pPr lvl="2"/>
            <a:r>
              <a:rPr lang="en-US" sz="1600" dirty="0"/>
              <a:t>Early Application Information and Review, DOE advice to applicants</a:t>
            </a:r>
          </a:p>
          <a:p>
            <a:pPr lvl="2"/>
            <a:r>
              <a:rPr lang="en-US" sz="1600" dirty="0"/>
              <a:t>Applications, Merit Review, Selection Announcement</a:t>
            </a:r>
          </a:p>
          <a:p>
            <a:pPr lvl="2"/>
            <a:r>
              <a:rPr lang="en-US" sz="1600" dirty="0"/>
              <a:t>Technical, Budget Reviews, Negotiation, Award</a:t>
            </a:r>
          </a:p>
          <a:p>
            <a:pPr marL="914400" lvl="2" indent="0">
              <a:buNone/>
            </a:pPr>
            <a:endParaRPr lang="en-US" sz="1600" dirty="0"/>
          </a:p>
          <a:p>
            <a:pPr lvl="1"/>
            <a:endParaRPr lang="en-US" dirty="0"/>
          </a:p>
          <a:p>
            <a:pPr lvl="1"/>
            <a:endParaRPr lang="en-US" dirty="0"/>
          </a:p>
        </p:txBody>
      </p:sp>
      <p:sp>
        <p:nvSpPr>
          <p:cNvPr id="2" name="Title 1"/>
          <p:cNvSpPr>
            <a:spLocks noGrp="1"/>
          </p:cNvSpPr>
          <p:nvPr>
            <p:ph type="title"/>
          </p:nvPr>
        </p:nvSpPr>
        <p:spPr/>
        <p:txBody>
          <a:bodyPr/>
          <a:lstStyle/>
          <a:p>
            <a:r>
              <a:rPr lang="en-US" dirty="0"/>
              <a:t>DOE’s Planned Strategy</a:t>
            </a:r>
          </a:p>
        </p:txBody>
      </p:sp>
    </p:spTree>
    <p:extLst>
      <p:ext uri="{BB962C8B-B14F-4D97-AF65-F5344CB8AC3E}">
        <p14:creationId xmlns:p14="http://schemas.microsoft.com/office/powerpoint/2010/main" val="208025759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sz="2000" dirty="0"/>
              <a:t>DOE NE’s primary tool to receive feedback from advanced reactor developers and other interested parties</a:t>
            </a:r>
          </a:p>
          <a:p>
            <a:r>
              <a:rPr lang="en-US" sz="2000" dirty="0"/>
              <a:t>Two separate Categories to be awarded</a:t>
            </a:r>
          </a:p>
          <a:p>
            <a:pPr lvl="1"/>
            <a:r>
              <a:rPr lang="en-US" sz="1800" dirty="0"/>
              <a:t>Advanced Reactor Demonstration Projects</a:t>
            </a:r>
          </a:p>
          <a:p>
            <a:pPr lvl="2"/>
            <a:r>
              <a:rPr lang="en-US" sz="1400" dirty="0"/>
              <a:t>Need to be an advanced reactor operated as part of the power generation facilities of an electric utility system or</a:t>
            </a:r>
            <a:r>
              <a:rPr lang="en-US" sz="1400" b="1" dirty="0"/>
              <a:t> </a:t>
            </a:r>
            <a:r>
              <a:rPr lang="en-US" sz="1400" dirty="0"/>
              <a:t>for the purpose of demonstrating the suitability for commercial application </a:t>
            </a:r>
          </a:p>
          <a:p>
            <a:pPr lvl="2"/>
            <a:r>
              <a:rPr lang="en-US" sz="1400" dirty="0"/>
              <a:t>Proposed Demonstration Projects are intended to be operational within five to seven years of the award</a:t>
            </a:r>
          </a:p>
          <a:p>
            <a:pPr lvl="2"/>
            <a:r>
              <a:rPr lang="en-US" sz="1400" dirty="0"/>
              <a:t>Awards will require a cost share of not less than 50 percent from non-federal sources</a:t>
            </a:r>
          </a:p>
          <a:p>
            <a:pPr lvl="1"/>
            <a:r>
              <a:rPr lang="en-US" sz="1800" dirty="0"/>
              <a:t>Risk Reduction for Future Demonstrations</a:t>
            </a:r>
          </a:p>
          <a:p>
            <a:pPr lvl="2"/>
            <a:r>
              <a:rPr lang="en-US" sz="1400" dirty="0"/>
              <a:t>Awards should advance technological maturity of the designs to better prepare them for future demonstrations</a:t>
            </a:r>
          </a:p>
          <a:p>
            <a:pPr lvl="2"/>
            <a:r>
              <a:rPr lang="en-US" sz="1400" dirty="0"/>
              <a:t>Will require a cost share of not less than 20 percent from non-federal sources. </a:t>
            </a:r>
          </a:p>
          <a:p>
            <a:pPr lvl="1"/>
            <a:r>
              <a:rPr lang="en-US" sz="1800" dirty="0"/>
              <a:t>Potential Period of Performance: 5-7 years, with ability to extend to 10 years</a:t>
            </a:r>
          </a:p>
          <a:p>
            <a:r>
              <a:rPr lang="en-US" sz="2000" dirty="0"/>
              <a:t>Requests Feedback via Questionnaire</a:t>
            </a:r>
          </a:p>
        </p:txBody>
      </p:sp>
      <p:sp>
        <p:nvSpPr>
          <p:cNvPr id="3" name="Title 2"/>
          <p:cNvSpPr>
            <a:spLocks noGrp="1"/>
          </p:cNvSpPr>
          <p:nvPr>
            <p:ph type="title"/>
          </p:nvPr>
        </p:nvSpPr>
        <p:spPr/>
        <p:txBody>
          <a:bodyPr/>
          <a:lstStyle/>
          <a:p>
            <a:r>
              <a:rPr lang="en-US" dirty="0"/>
              <a:t>RFI/NOI</a:t>
            </a:r>
          </a:p>
        </p:txBody>
      </p:sp>
    </p:spTree>
    <p:extLst>
      <p:ext uri="{BB962C8B-B14F-4D97-AF65-F5344CB8AC3E}">
        <p14:creationId xmlns:p14="http://schemas.microsoft.com/office/powerpoint/2010/main" val="368250440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457200" y="4495801"/>
            <a:ext cx="8229600" cy="914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 name="Content Placeholder 1"/>
          <p:cNvSpPr>
            <a:spLocks noGrp="1"/>
          </p:cNvSpPr>
          <p:nvPr>
            <p:ph idx="1"/>
          </p:nvPr>
        </p:nvSpPr>
        <p:spPr>
          <a:xfrm>
            <a:off x="457200" y="1066801"/>
            <a:ext cx="8229600" cy="3200400"/>
          </a:xfrm>
        </p:spPr>
        <p:txBody>
          <a:bodyPr/>
          <a:lstStyle/>
          <a:p>
            <a:r>
              <a:rPr lang="en-US" dirty="0"/>
              <a:t>DOE wants to know…</a:t>
            </a:r>
          </a:p>
          <a:p>
            <a:pPr lvl="1"/>
            <a:r>
              <a:rPr lang="en-US" dirty="0"/>
              <a:t>How to maximize solicitation effectiveness</a:t>
            </a:r>
          </a:p>
          <a:p>
            <a:pPr lvl="1"/>
            <a:r>
              <a:rPr lang="en-US" dirty="0"/>
              <a:t>Any missing information, ideas or issues</a:t>
            </a:r>
          </a:p>
          <a:p>
            <a:r>
              <a:rPr lang="en-US" dirty="0"/>
              <a:t>Questionnaire contains 22 questions including:</a:t>
            </a:r>
          </a:p>
          <a:p>
            <a:pPr lvl="1"/>
            <a:r>
              <a:rPr lang="en-US" dirty="0"/>
              <a:t>Streamlining the process,</a:t>
            </a:r>
          </a:p>
          <a:p>
            <a:pPr lvl="1"/>
            <a:r>
              <a:rPr lang="en-US" dirty="0"/>
              <a:t>Intended Use of National Laboratory capabilities,</a:t>
            </a:r>
          </a:p>
          <a:p>
            <a:pPr lvl="1"/>
            <a:r>
              <a:rPr lang="en-US" dirty="0"/>
              <a:t>Intellectual Property (IP) considerations and concerns,</a:t>
            </a:r>
          </a:p>
          <a:p>
            <a:pPr lvl="1"/>
            <a:r>
              <a:rPr lang="en-US" dirty="0"/>
              <a:t>Foreign participation</a:t>
            </a:r>
          </a:p>
          <a:p>
            <a:pPr marL="457200" lvl="1" indent="0">
              <a:buNone/>
            </a:pPr>
            <a:endParaRPr lang="en-US" dirty="0"/>
          </a:p>
          <a:p>
            <a:pPr marL="0" indent="0">
              <a:buNone/>
            </a:pPr>
            <a:r>
              <a:rPr lang="en-US" dirty="0"/>
              <a:t>RFI/NOI is the public’s opportunity to provide input into the FOA process and influence the direction of the program!</a:t>
            </a:r>
          </a:p>
          <a:p>
            <a:endParaRPr lang="en-US" dirty="0"/>
          </a:p>
        </p:txBody>
      </p:sp>
      <p:sp>
        <p:nvSpPr>
          <p:cNvPr id="3" name="Title 2"/>
          <p:cNvSpPr>
            <a:spLocks noGrp="1"/>
          </p:cNvSpPr>
          <p:nvPr>
            <p:ph type="title"/>
          </p:nvPr>
        </p:nvSpPr>
        <p:spPr/>
        <p:txBody>
          <a:bodyPr/>
          <a:lstStyle/>
          <a:p>
            <a:r>
              <a:rPr lang="en-US" dirty="0"/>
              <a:t>RFI/NOI Questionnaire</a:t>
            </a:r>
          </a:p>
        </p:txBody>
      </p:sp>
    </p:spTree>
    <p:extLst>
      <p:ext uri="{BB962C8B-B14F-4D97-AF65-F5344CB8AC3E}">
        <p14:creationId xmlns:p14="http://schemas.microsoft.com/office/powerpoint/2010/main" val="80137510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sz="2800" b="1" dirty="0"/>
              <a:t>RFI/NOI responses due February 26, 2020 at 11: 59 PM Mountain Time</a:t>
            </a:r>
          </a:p>
          <a:p>
            <a:r>
              <a:rPr lang="en-US" sz="2800" dirty="0"/>
              <a:t>DOE will evaluate responses and use to inform strategy, including FOA development</a:t>
            </a:r>
          </a:p>
          <a:p>
            <a:r>
              <a:rPr lang="en-US" sz="2800" dirty="0"/>
              <a:t>FOA finalized</a:t>
            </a:r>
          </a:p>
          <a:p>
            <a:r>
              <a:rPr lang="en-US" sz="2800" dirty="0"/>
              <a:t>Internal DOE reviews; Congressional notifications</a:t>
            </a:r>
          </a:p>
          <a:p>
            <a:r>
              <a:rPr lang="en-US" sz="2800" dirty="0"/>
              <a:t>FOA release; press release</a:t>
            </a:r>
          </a:p>
          <a:p>
            <a:r>
              <a:rPr lang="en-US" sz="2800" dirty="0"/>
              <a:t>FOA process</a:t>
            </a:r>
          </a:p>
        </p:txBody>
      </p:sp>
      <p:sp>
        <p:nvSpPr>
          <p:cNvPr id="3" name="Title 2"/>
          <p:cNvSpPr>
            <a:spLocks noGrp="1"/>
          </p:cNvSpPr>
          <p:nvPr>
            <p:ph type="title"/>
          </p:nvPr>
        </p:nvSpPr>
        <p:spPr/>
        <p:txBody>
          <a:bodyPr/>
          <a:lstStyle/>
          <a:p>
            <a:r>
              <a:rPr lang="en-US" dirty="0"/>
              <a:t>Next Steps</a:t>
            </a:r>
          </a:p>
        </p:txBody>
      </p:sp>
    </p:spTree>
    <p:extLst>
      <p:ext uri="{BB962C8B-B14F-4D97-AF65-F5344CB8AC3E}">
        <p14:creationId xmlns:p14="http://schemas.microsoft.com/office/powerpoint/2010/main" val="1479853125"/>
      </p:ext>
    </p:extLst>
  </p:cSld>
  <p:clrMapOvr>
    <a:masterClrMapping/>
  </p:clrMapOvr>
</p:sld>
</file>

<file path=ppt/theme/theme1.xml><?xml version="1.0" encoding="utf-8"?>
<a:theme xmlns:a="http://schemas.openxmlformats.org/drawingml/2006/main" name="2_eere_template_blue">
  <a:themeElements>
    <a:clrScheme name="~~~ EERE Colors ~~~">
      <a:dk1>
        <a:srgbClr val="50565C"/>
      </a:dk1>
      <a:lt1>
        <a:sysClr val="window" lastClr="FFFFFF"/>
      </a:lt1>
      <a:dk2>
        <a:srgbClr val="6A737B"/>
      </a:dk2>
      <a:lt2>
        <a:srgbClr val="EEECE1"/>
      </a:lt2>
      <a:accent1>
        <a:srgbClr val="7AC143"/>
      </a:accent1>
      <a:accent2>
        <a:srgbClr val="FFD200"/>
      </a:accent2>
      <a:accent3>
        <a:srgbClr val="00A4E4"/>
      </a:accent3>
      <a:accent4>
        <a:srgbClr val="006892"/>
      </a:accent4>
      <a:accent5>
        <a:srgbClr val="00853F"/>
      </a:accent5>
      <a:accent6>
        <a:srgbClr val="F58025"/>
      </a:accent6>
      <a:hlink>
        <a:srgbClr val="006892"/>
      </a:hlink>
      <a:folHlink>
        <a:srgbClr val="6A737B"/>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txDef>
      <a:spPr/>
      <a:bodyPr vert="horz" lIns="91440" tIns="45720" rIns="91440" bIns="45720" rtlCol="0">
        <a:normAutofit fontScale="85000" lnSpcReduction="10000"/>
      </a:bodyPr>
      <a:lstStyle>
        <a:defPPr marL="0" marR="0" indent="0" algn="l" defTabSz="457200" rtl="0" eaLnBrk="1" fontAlgn="auto" latinLnBrk="0" hangingPunct="1">
          <a:lnSpc>
            <a:spcPct val="100000"/>
          </a:lnSpc>
          <a:spcBef>
            <a:spcPct val="20000"/>
          </a:spcBef>
          <a:spcAft>
            <a:spcPts val="0"/>
          </a:spcAft>
          <a:buClrTx/>
          <a:buSzTx/>
          <a:buFont typeface="Arial"/>
          <a:buNone/>
          <a:tabLst/>
          <a:defRPr kumimoji="0" sz="2323" b="1" i="0" u="none" strike="noStrike" kern="1200" cap="none" spc="0" normalizeH="0" baseline="0" noProof="0" dirty="0" smtClean="0">
            <a:ln>
              <a:noFill/>
            </a:ln>
            <a:solidFill>
              <a:srgbClr val="FFFFFF"/>
            </a:solidFill>
            <a:effectLst/>
            <a:uLnTx/>
            <a:uFillTx/>
            <a:latin typeface="Arial Narrow"/>
            <a:ea typeface="+mn-ea"/>
            <a:cs typeface="Arial Narrow"/>
          </a:defRPr>
        </a:defPPr>
      </a:lstStyle>
    </a:tx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7443</TotalTime>
  <Words>1529</Words>
  <Application>Microsoft Office PowerPoint</Application>
  <PresentationFormat>On-screen Show (4:3)</PresentationFormat>
  <Paragraphs>212</Paragraphs>
  <Slides>21</Slides>
  <Notes>21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21</vt:i4>
      </vt:variant>
    </vt:vector>
  </HeadingPairs>
  <TitlesOfParts>
    <vt:vector size="25" baseType="lpstr">
      <vt:lpstr>Arial</vt:lpstr>
      <vt:lpstr>Arial Narrow</vt:lpstr>
      <vt:lpstr>Calibri</vt:lpstr>
      <vt:lpstr>2_eere_template_blue</vt:lpstr>
      <vt:lpstr>PowerPoint Presentation</vt:lpstr>
      <vt:lpstr>Overview</vt:lpstr>
      <vt:lpstr>Advanced Reactor Demonstration Program</vt:lpstr>
      <vt:lpstr>Program Elements</vt:lpstr>
      <vt:lpstr>Advanced Reactor Demonstration Projects</vt:lpstr>
      <vt:lpstr>DOE’s Planned Strategy</vt:lpstr>
      <vt:lpstr>RFI/NOI</vt:lpstr>
      <vt:lpstr>RFI/NOI Questionnaire</vt:lpstr>
      <vt:lpstr>Next Steps</vt:lpstr>
      <vt:lpstr>Application Process through use of Funding Opportunity Announcement (FOA)</vt:lpstr>
      <vt:lpstr>Merit Review Panel</vt:lpstr>
      <vt:lpstr>Minimum Merit Review Criteria</vt:lpstr>
      <vt:lpstr>Selection </vt:lpstr>
      <vt:lpstr>If Selected for Award Negotiations</vt:lpstr>
      <vt:lpstr>Application Documents</vt:lpstr>
      <vt:lpstr>Application Documents </vt:lpstr>
      <vt:lpstr>Example FAQs</vt:lpstr>
      <vt:lpstr>FAQs</vt:lpstr>
      <vt:lpstr>FAQs</vt:lpstr>
      <vt:lpstr>Summary</vt:lpstr>
      <vt:lpstr>RFI/NOI Information</vt:lpstr>
    </vt:vector>
  </TitlesOfParts>
  <Company>U.S. Department of Energy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Penniman, Elizabeth (CONTR)</dc:creator>
  <cp:lastModifiedBy>Dye, Eliot J</cp:lastModifiedBy>
  <cp:revision>588</cp:revision>
  <cp:lastPrinted>2020-02-18T14:36:29Z</cp:lastPrinted>
  <dcterms:created xsi:type="dcterms:W3CDTF">2015-02-23T17:14:16Z</dcterms:created>
  <dcterms:modified xsi:type="dcterms:W3CDTF">2020-04-01T15:24:53Z</dcterms:modified>
</cp:coreProperties>
</file>