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5" r:id="rId1"/>
  </p:sldMasterIdLst>
  <p:notesMasterIdLst>
    <p:notesMasterId r:id="rId16"/>
  </p:notesMasterIdLst>
  <p:handoutMasterIdLst>
    <p:handoutMasterId r:id="rId17"/>
  </p:handoutMasterIdLst>
  <p:sldIdLst>
    <p:sldId id="325" r:id="rId2"/>
    <p:sldId id="343" r:id="rId3"/>
    <p:sldId id="362" r:id="rId4"/>
    <p:sldId id="364" r:id="rId5"/>
    <p:sldId id="358" r:id="rId6"/>
    <p:sldId id="365" r:id="rId7"/>
    <p:sldId id="349" r:id="rId8"/>
    <p:sldId id="367" r:id="rId9"/>
    <p:sldId id="368" r:id="rId10"/>
    <p:sldId id="369" r:id="rId11"/>
    <p:sldId id="370" r:id="rId12"/>
    <p:sldId id="371" r:id="rId13"/>
    <p:sldId id="359" r:id="rId14"/>
    <p:sldId id="372"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ristopher, Daron (CONTR)" initials="CD(" lastIdx="1" clrIdx="0">
    <p:extLst/>
  </p:cmAuthor>
  <p:cmAuthor id="2" name="Author" initials="A" lastIdx="2" clrIdx="1"/>
  <p:cmAuthor id="3" name="Schuppner, Suibel" initials="SS" lastIdx="2" clrIdx="2">
    <p:extLst>
      <p:ext uri="{19B8F6BF-5375-455C-9EA6-DF929625EA0E}">
        <p15:presenceInfo xmlns:p15="http://schemas.microsoft.com/office/powerpoint/2012/main" userId="S-1-5-21-2844929807-1687724802-988633214-181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270" autoAdjust="0"/>
    <p:restoredTop sz="95198" autoAdjust="0"/>
  </p:normalViewPr>
  <p:slideViewPr>
    <p:cSldViewPr>
      <p:cViewPr varScale="1">
        <p:scale>
          <a:sx n="96" d="100"/>
          <a:sy n="96" d="100"/>
        </p:scale>
        <p:origin x="456"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8" d="100"/>
          <a:sy n="68" d="100"/>
        </p:scale>
        <p:origin x="294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B5C1BF93-5587-A941-8C6A-0A17C428A384}" type="datetimeFigureOut">
              <a:rPr lang="en-US" smtClean="0"/>
              <a:t>5/5/2020</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976557C9-8A8E-3F48-A08A-2206D4E80535}" type="slidenum">
              <a:rPr lang="en-US" smtClean="0"/>
              <a:t>‹#›</a:t>
            </a:fld>
            <a:endParaRPr lang="en-US" dirty="0"/>
          </a:p>
        </p:txBody>
      </p:sp>
    </p:spTree>
    <p:extLst>
      <p:ext uri="{BB962C8B-B14F-4D97-AF65-F5344CB8AC3E}">
        <p14:creationId xmlns:p14="http://schemas.microsoft.com/office/powerpoint/2010/main" val="11517920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66436BC-8E9E-4B73-B956-22F91378944A}" type="datetimeFigureOut">
              <a:rPr lang="en-US" smtClean="0"/>
              <a:t>5/5/2020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D0E5B08D-7E9E-4F26-8301-A44CB4E8BFCD}" type="slidenum">
              <a:rPr lang="en-US" smtClean="0"/>
              <a:t>‹#›</a:t>
            </a:fld>
            <a:endParaRPr lang="en-US" dirty="0"/>
          </a:p>
        </p:txBody>
      </p:sp>
    </p:spTree>
    <p:extLst>
      <p:ext uri="{BB962C8B-B14F-4D97-AF65-F5344CB8AC3E}">
        <p14:creationId xmlns:p14="http://schemas.microsoft.com/office/powerpoint/2010/main" val="3182987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16FCA2C-98DE-4E78-AF05-70DBEE975985}" type="slidenum">
              <a:rPr lang="en-US" altLang="en-US" smtClean="0"/>
              <a:pPr/>
              <a:t>1</a:t>
            </a:fld>
            <a:endParaRPr lang="en-US" altLang="en-US" dirty="0"/>
          </a:p>
        </p:txBody>
      </p:sp>
    </p:spTree>
    <p:extLst>
      <p:ext uri="{BB962C8B-B14F-4D97-AF65-F5344CB8AC3E}">
        <p14:creationId xmlns:p14="http://schemas.microsoft.com/office/powerpoint/2010/main" val="34497029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E5B08D-7E9E-4F26-8301-A44CB4E8BFCD}" type="slidenum">
              <a:rPr lang="en-US" smtClean="0"/>
              <a:t>10</a:t>
            </a:fld>
            <a:endParaRPr lang="en-US" dirty="0"/>
          </a:p>
        </p:txBody>
      </p:sp>
    </p:spTree>
    <p:extLst>
      <p:ext uri="{BB962C8B-B14F-4D97-AF65-F5344CB8AC3E}">
        <p14:creationId xmlns:p14="http://schemas.microsoft.com/office/powerpoint/2010/main" val="34121998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E5B08D-7E9E-4F26-8301-A44CB4E8BFCD}" type="slidenum">
              <a:rPr lang="en-US" smtClean="0"/>
              <a:t>11</a:t>
            </a:fld>
            <a:endParaRPr lang="en-US" dirty="0"/>
          </a:p>
        </p:txBody>
      </p:sp>
    </p:spTree>
    <p:extLst>
      <p:ext uri="{BB962C8B-B14F-4D97-AF65-F5344CB8AC3E}">
        <p14:creationId xmlns:p14="http://schemas.microsoft.com/office/powerpoint/2010/main" val="11271737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E5B08D-7E9E-4F26-8301-A44CB4E8BFCD}" type="slidenum">
              <a:rPr lang="en-US" smtClean="0"/>
              <a:t>12</a:t>
            </a:fld>
            <a:endParaRPr lang="en-US" dirty="0"/>
          </a:p>
        </p:txBody>
      </p:sp>
    </p:spTree>
    <p:extLst>
      <p:ext uri="{BB962C8B-B14F-4D97-AF65-F5344CB8AC3E}">
        <p14:creationId xmlns:p14="http://schemas.microsoft.com/office/powerpoint/2010/main" val="39061721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E5B08D-7E9E-4F26-8301-A44CB4E8BFCD}" type="slidenum">
              <a:rPr lang="en-US" smtClean="0"/>
              <a:t>13</a:t>
            </a:fld>
            <a:endParaRPr lang="en-US" dirty="0"/>
          </a:p>
        </p:txBody>
      </p:sp>
    </p:spTree>
    <p:extLst>
      <p:ext uri="{BB962C8B-B14F-4D97-AF65-F5344CB8AC3E}">
        <p14:creationId xmlns:p14="http://schemas.microsoft.com/office/powerpoint/2010/main" val="1771124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E5B08D-7E9E-4F26-8301-A44CB4E8BFCD}" type="slidenum">
              <a:rPr lang="en-US" smtClean="0"/>
              <a:t>2</a:t>
            </a:fld>
            <a:endParaRPr lang="en-US" dirty="0"/>
          </a:p>
        </p:txBody>
      </p:sp>
    </p:spTree>
    <p:extLst>
      <p:ext uri="{BB962C8B-B14F-4D97-AF65-F5344CB8AC3E}">
        <p14:creationId xmlns:p14="http://schemas.microsoft.com/office/powerpoint/2010/main" val="862566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p:txBody>
      </p:sp>
      <p:sp>
        <p:nvSpPr>
          <p:cNvPr id="4" name="Slide Number Placeholder 3"/>
          <p:cNvSpPr>
            <a:spLocks noGrp="1"/>
          </p:cNvSpPr>
          <p:nvPr>
            <p:ph type="sldNum" sz="quarter" idx="10"/>
          </p:nvPr>
        </p:nvSpPr>
        <p:spPr/>
        <p:txBody>
          <a:bodyPr/>
          <a:lstStyle/>
          <a:p>
            <a:fld id="{D0E5B08D-7E9E-4F26-8301-A44CB4E8BFCD}" type="slidenum">
              <a:rPr lang="en-US" smtClean="0"/>
              <a:t>3</a:t>
            </a:fld>
            <a:endParaRPr lang="en-US" dirty="0"/>
          </a:p>
        </p:txBody>
      </p:sp>
    </p:spTree>
    <p:extLst>
      <p:ext uri="{BB962C8B-B14F-4D97-AF65-F5344CB8AC3E}">
        <p14:creationId xmlns:p14="http://schemas.microsoft.com/office/powerpoint/2010/main" val="28402376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E5B08D-7E9E-4F26-8301-A44CB4E8BFCD}" type="slidenum">
              <a:rPr lang="en-US" smtClean="0"/>
              <a:t>4</a:t>
            </a:fld>
            <a:endParaRPr lang="en-US" dirty="0"/>
          </a:p>
        </p:txBody>
      </p:sp>
    </p:spTree>
    <p:extLst>
      <p:ext uri="{BB962C8B-B14F-4D97-AF65-F5344CB8AC3E}">
        <p14:creationId xmlns:p14="http://schemas.microsoft.com/office/powerpoint/2010/main" val="825036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E5B08D-7E9E-4F26-8301-A44CB4E8BFCD}" type="slidenum">
              <a:rPr lang="en-US" smtClean="0"/>
              <a:t>5</a:t>
            </a:fld>
            <a:endParaRPr lang="en-US" dirty="0"/>
          </a:p>
        </p:txBody>
      </p:sp>
    </p:spTree>
    <p:extLst>
      <p:ext uri="{BB962C8B-B14F-4D97-AF65-F5344CB8AC3E}">
        <p14:creationId xmlns:p14="http://schemas.microsoft.com/office/powerpoint/2010/main" val="22978079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E5B08D-7E9E-4F26-8301-A44CB4E8BFCD}" type="slidenum">
              <a:rPr lang="en-US" smtClean="0"/>
              <a:t>6</a:t>
            </a:fld>
            <a:endParaRPr lang="en-US" dirty="0"/>
          </a:p>
        </p:txBody>
      </p:sp>
    </p:spTree>
    <p:extLst>
      <p:ext uri="{BB962C8B-B14F-4D97-AF65-F5344CB8AC3E}">
        <p14:creationId xmlns:p14="http://schemas.microsoft.com/office/powerpoint/2010/main" val="2398173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E5B08D-7E9E-4F26-8301-A44CB4E8BFCD}" type="slidenum">
              <a:rPr lang="en-US" smtClean="0"/>
              <a:t>7</a:t>
            </a:fld>
            <a:endParaRPr lang="en-US" dirty="0"/>
          </a:p>
        </p:txBody>
      </p:sp>
    </p:spTree>
    <p:extLst>
      <p:ext uri="{BB962C8B-B14F-4D97-AF65-F5344CB8AC3E}">
        <p14:creationId xmlns:p14="http://schemas.microsoft.com/office/powerpoint/2010/main" val="6199220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E5B08D-7E9E-4F26-8301-A44CB4E8BFCD}" type="slidenum">
              <a:rPr lang="en-US" smtClean="0"/>
              <a:t>8</a:t>
            </a:fld>
            <a:endParaRPr lang="en-US" dirty="0"/>
          </a:p>
        </p:txBody>
      </p:sp>
    </p:spTree>
    <p:extLst>
      <p:ext uri="{BB962C8B-B14F-4D97-AF65-F5344CB8AC3E}">
        <p14:creationId xmlns:p14="http://schemas.microsoft.com/office/powerpoint/2010/main" val="11397160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E5B08D-7E9E-4F26-8301-A44CB4E8BFCD}" type="slidenum">
              <a:rPr lang="en-US" smtClean="0"/>
              <a:t>9</a:t>
            </a:fld>
            <a:endParaRPr lang="en-US" dirty="0"/>
          </a:p>
        </p:txBody>
      </p:sp>
    </p:spTree>
    <p:extLst>
      <p:ext uri="{BB962C8B-B14F-4D97-AF65-F5344CB8AC3E}">
        <p14:creationId xmlns:p14="http://schemas.microsoft.com/office/powerpoint/2010/main" val="12841892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2_Title Slide">
    <p:bg>
      <p:bgPr>
        <a:solidFill>
          <a:schemeClr val="bg1">
            <a:alpha val="0"/>
          </a:schemeClr>
        </a:solidFill>
        <a:effectLst/>
      </p:bgPr>
    </p:bg>
    <p:spTree>
      <p:nvGrpSpPr>
        <p:cNvPr id="1" name=""/>
        <p:cNvGrpSpPr/>
        <p:nvPr/>
      </p:nvGrpSpPr>
      <p:grpSpPr>
        <a:xfrm>
          <a:off x="0" y="0"/>
          <a:ext cx="0" cy="0"/>
          <a:chOff x="0" y="0"/>
          <a:chExt cx="0" cy="0"/>
        </a:xfrm>
      </p:grpSpPr>
      <p:pic>
        <p:nvPicPr>
          <p:cNvPr id="29" name="Picture 28"/>
          <p:cNvPicPr>
            <a:picLocks/>
          </p:cNvPicPr>
          <p:nvPr userDrawn="1"/>
        </p:nvPicPr>
        <p:blipFill rotWithShape="1">
          <a:blip r:embed="rId2" cstate="print">
            <a:extLst>
              <a:ext uri="{28A0092B-C50C-407E-A947-70E740481C1C}">
                <a14:useLocalDpi xmlns:a14="http://schemas.microsoft.com/office/drawing/2010/main" val="0"/>
              </a:ext>
            </a:extLst>
          </a:blip>
          <a:srcRect t="38689" b="27610"/>
          <a:stretch/>
        </p:blipFill>
        <p:spPr>
          <a:xfrm>
            <a:off x="0" y="1068006"/>
            <a:ext cx="9143999" cy="4049904"/>
          </a:xfrm>
          <a:prstGeom prst="rect">
            <a:avLst/>
          </a:prstGeom>
        </p:spPr>
      </p:pic>
      <p:sp>
        <p:nvSpPr>
          <p:cNvPr id="26" name="Rectangle 9"/>
          <p:cNvSpPr/>
          <p:nvPr userDrawn="1"/>
        </p:nvSpPr>
        <p:spPr>
          <a:xfrm flipH="1">
            <a:off x="0" y="6627050"/>
            <a:ext cx="9144684" cy="230949"/>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prstClr val="white"/>
              </a:solidFill>
            </a:endParaRPr>
          </a:p>
        </p:txBody>
      </p:sp>
      <p:sp>
        <p:nvSpPr>
          <p:cNvPr id="5" name="Rectangle 6"/>
          <p:cNvSpPr/>
          <p:nvPr userDrawn="1"/>
        </p:nvSpPr>
        <p:spPr>
          <a:xfrm flipH="1">
            <a:off x="0" y="5092700"/>
            <a:ext cx="4572000" cy="15367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prstClr val="white"/>
              </a:solidFill>
            </a:endParaRPr>
          </a:p>
        </p:txBody>
      </p:sp>
      <p:sp>
        <p:nvSpPr>
          <p:cNvPr id="7" name="Rectangle 9"/>
          <p:cNvSpPr/>
          <p:nvPr userDrawn="1"/>
        </p:nvSpPr>
        <p:spPr>
          <a:xfrm flipH="1">
            <a:off x="4462462" y="5092700"/>
            <a:ext cx="4681537" cy="15367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prstClr val="white"/>
              </a:solidFill>
            </a:endParaRPr>
          </a:p>
        </p:txBody>
      </p:sp>
      <p:pic>
        <p:nvPicPr>
          <p:cNvPr id="12" name="Picture 2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263635" y="383695"/>
            <a:ext cx="2743200" cy="335660"/>
          </a:xfrm>
          <a:prstGeom prst="rect">
            <a:avLst/>
          </a:prstGeom>
          <a:noFill/>
          <a:ln w="9525">
            <a:noFill/>
            <a:miter lim="800000"/>
            <a:headEnd/>
            <a:tailEnd/>
          </a:ln>
        </p:spPr>
      </p:pic>
      <p:sp>
        <p:nvSpPr>
          <p:cNvPr id="3" name="Subtitle 2"/>
          <p:cNvSpPr>
            <a:spLocks noGrp="1"/>
          </p:cNvSpPr>
          <p:nvPr>
            <p:ph type="subTitle" idx="1"/>
          </p:nvPr>
        </p:nvSpPr>
        <p:spPr>
          <a:xfrm>
            <a:off x="163046" y="5253120"/>
            <a:ext cx="4382300" cy="1175040"/>
          </a:xfrm>
          <a:prstGeom prst="rect">
            <a:avLst/>
          </a:prstGeom>
        </p:spPr>
        <p:txBody>
          <a:bodyPr>
            <a:normAutofit/>
          </a:bodyPr>
          <a:lstStyle>
            <a:lvl1pPr marL="0" indent="0" algn="l">
              <a:buNone/>
              <a:defRPr sz="2400" b="1" i="0">
                <a:solidFill>
                  <a:srgbClr val="FFFFFF"/>
                </a:solidFill>
                <a:latin typeface="Arial Narrow"/>
                <a:cs typeface="Arial Narrow"/>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24" name="Text Placeholder 22"/>
          <p:cNvSpPr>
            <a:spLocks noGrp="1"/>
          </p:cNvSpPr>
          <p:nvPr>
            <p:ph type="body" sz="quarter" idx="12"/>
          </p:nvPr>
        </p:nvSpPr>
        <p:spPr>
          <a:xfrm>
            <a:off x="6054450" y="5117910"/>
            <a:ext cx="3089550" cy="1160490"/>
          </a:xfrm>
          <a:prstGeom prst="rect">
            <a:avLst/>
          </a:prstGeom>
        </p:spPr>
        <p:txBody>
          <a:bodyPr>
            <a:normAutofit/>
          </a:bodyPr>
          <a:lstStyle>
            <a:lvl1pPr marL="0" marR="0" indent="0" algn="l" defTabSz="457200" rtl="0" eaLnBrk="1" fontAlgn="auto" latinLnBrk="0" hangingPunct="1">
              <a:lnSpc>
                <a:spcPct val="100000"/>
              </a:lnSpc>
              <a:spcBef>
                <a:spcPct val="20000"/>
              </a:spcBef>
              <a:spcAft>
                <a:spcPts val="0"/>
              </a:spcAft>
              <a:buClrTx/>
              <a:buSzTx/>
              <a:buFontTx/>
              <a:buNone/>
              <a:tabLst/>
              <a:defRPr kumimoji="0" lang="en-US" sz="1800" b="0" i="0" u="none" strike="noStrike" kern="1200" cap="none" spc="0" normalizeH="0" baseline="0" noProof="0">
                <a:ln>
                  <a:noFill/>
                </a:ln>
                <a:solidFill>
                  <a:schemeClr val="bg1"/>
                </a:solidFill>
                <a:effectLst/>
                <a:uLnTx/>
                <a:uFillTx/>
                <a:latin typeface="Arial Narrow"/>
                <a:cs typeface="Arial Narrow"/>
              </a:defRPr>
            </a:lvl1pPr>
          </a:lstStyle>
          <a:p>
            <a:pPr lvl="0"/>
            <a:r>
              <a:rPr lang="en-US" noProof="0" dirty="0"/>
              <a:t>Click to edit Master text styles</a:t>
            </a:r>
          </a:p>
        </p:txBody>
      </p:sp>
      <p:sp>
        <p:nvSpPr>
          <p:cNvPr id="19" name="Text Placeholder 18"/>
          <p:cNvSpPr>
            <a:spLocks noGrp="1"/>
          </p:cNvSpPr>
          <p:nvPr>
            <p:ph type="body" sz="quarter" idx="13"/>
          </p:nvPr>
        </p:nvSpPr>
        <p:spPr>
          <a:xfrm>
            <a:off x="263635" y="5795742"/>
            <a:ext cx="1390650" cy="288687"/>
          </a:xfrm>
        </p:spPr>
        <p:txBody>
          <a:bodyPr>
            <a:normAutofit/>
          </a:bodyPr>
          <a:lstStyle>
            <a:lvl1pPr>
              <a:buNone/>
              <a:defRPr sz="1200" baseline="0">
                <a:solidFill>
                  <a:schemeClr val="bg1"/>
                </a:solidFill>
                <a:latin typeface="Arial Narrow" pitchFamily="34" charset="0"/>
              </a:defRPr>
            </a:lvl1pPr>
            <a:lvl5pPr>
              <a:defRPr/>
            </a:lvl5pPr>
          </a:lstStyle>
          <a:p>
            <a:pPr lvl="0"/>
            <a:r>
              <a:rPr lang="en-US" dirty="0"/>
              <a:t>Click to edit Master text styles</a:t>
            </a:r>
          </a:p>
        </p:txBody>
      </p:sp>
      <p:pic>
        <p:nvPicPr>
          <p:cNvPr id="28" name="Picture 2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857351" y="192390"/>
            <a:ext cx="2058049" cy="766555"/>
          </a:xfrm>
          <a:prstGeom prst="rect">
            <a:avLst/>
          </a:prstGeom>
        </p:spPr>
      </p:pic>
      <p:sp>
        <p:nvSpPr>
          <p:cNvPr id="30" name="Rectangle 9"/>
          <p:cNvSpPr/>
          <p:nvPr userDrawn="1"/>
        </p:nvSpPr>
        <p:spPr>
          <a:xfrm flipH="1">
            <a:off x="0" y="990508"/>
            <a:ext cx="9144684" cy="7749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prstClr val="white"/>
              </a:solidFill>
            </a:endParaRPr>
          </a:p>
        </p:txBody>
      </p:sp>
    </p:spTree>
    <p:extLst>
      <p:ext uri="{BB962C8B-B14F-4D97-AF65-F5344CB8AC3E}">
        <p14:creationId xmlns:p14="http://schemas.microsoft.com/office/powerpoint/2010/main" val="3040229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400675"/>
          </a:xfrm>
          <a:prstGeom prst="rect">
            <a:avLst/>
          </a:prstGeom>
        </p:spPr>
        <p:txBody>
          <a:bodyPr/>
          <a:lstStyle>
            <a:lvl1pPr>
              <a:defRPr sz="2400"/>
            </a:lvl1pPr>
            <a:lvl2pPr>
              <a:defRPr sz="2000"/>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6"/>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771359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77800" y="0"/>
            <a:ext cx="5664200" cy="901700"/>
          </a:xfrm>
        </p:spPr>
        <p:txBody>
          <a:bodyPr/>
          <a:lstStyle/>
          <a:p>
            <a:r>
              <a:rPr lang="en-US"/>
              <a:t>Click to edit Master title style</a:t>
            </a:r>
          </a:p>
        </p:txBody>
      </p:sp>
      <p:sp>
        <p:nvSpPr>
          <p:cNvPr id="3" name="Table Placeholder 2"/>
          <p:cNvSpPr>
            <a:spLocks noGrp="1"/>
          </p:cNvSpPr>
          <p:nvPr>
            <p:ph type="tbl" idx="1"/>
          </p:nvPr>
        </p:nvSpPr>
        <p:spPr>
          <a:xfrm>
            <a:off x="274638" y="1141413"/>
            <a:ext cx="8229600" cy="5110162"/>
          </a:xfrm>
        </p:spPr>
        <p:txBody>
          <a:bodyPr/>
          <a:lstStyle/>
          <a:p>
            <a:pPr lvl="0"/>
            <a:endParaRPr lang="en-US" noProof="0" dirty="0"/>
          </a:p>
        </p:txBody>
      </p:sp>
    </p:spTree>
    <p:extLst>
      <p:ext uri="{BB962C8B-B14F-4D97-AF65-F5344CB8AC3E}">
        <p14:creationId xmlns:p14="http://schemas.microsoft.com/office/powerpoint/2010/main" val="1428888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590675"/>
            <a:ext cx="4038600" cy="4876800"/>
          </a:xfrm>
          <a:prstGeom prst="rect">
            <a:avLst/>
          </a:prstGeo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590675"/>
            <a:ext cx="4038600" cy="4876800"/>
          </a:xfrm>
          <a:prstGeom prst="rect">
            <a:avLst/>
          </a:prstGeo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741773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238250"/>
            <a:ext cx="5111750" cy="5286375"/>
          </a:xfrm>
          <a:prstGeom prst="rect">
            <a:avLst/>
          </a:prstGeom>
        </p:spPr>
        <p:txBody>
          <a:bodyPr/>
          <a:lstStyle>
            <a:lvl1pPr>
              <a:defRPr sz="24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908000"/>
            <a:ext cx="3008313" cy="456202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Title 6"/>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1251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Questions?</a:t>
            </a: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2362200"/>
            <a:ext cx="8350548" cy="3110302"/>
          </a:xfrm>
          <a:prstGeom prst="rect">
            <a:avLst/>
          </a:prstGeom>
        </p:spPr>
      </p:pic>
    </p:spTree>
    <p:extLst>
      <p:ext uri="{BB962C8B-B14F-4D97-AF65-F5344CB8AC3E}">
        <p14:creationId xmlns:p14="http://schemas.microsoft.com/office/powerpoint/2010/main" val="675687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3F6577DC-EC4D-489C-A469-28A68727338C}" type="datetimeFigureOut">
              <a:rPr lang="en-US" smtClean="0">
                <a:solidFill>
                  <a:srgbClr val="50565C"/>
                </a:solidFill>
              </a:rPr>
              <a:pPr/>
              <a:t>5/5/2020</a:t>
            </a:fld>
            <a:endParaRPr lang="en-US" dirty="0">
              <a:solidFill>
                <a:srgbClr val="50565C"/>
              </a:solidFill>
            </a:endParaRPr>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solidFill>
                <a:srgbClr val="50565C"/>
              </a:solidFill>
            </a:endParaRPr>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5FE996BA-6B6D-4A79-917C-BDF5C85BFB42}" type="slidenum">
              <a:rPr lang="en-US" smtClean="0">
                <a:solidFill>
                  <a:srgbClr val="50565C"/>
                </a:solidFill>
              </a:rPr>
              <a:pPr/>
              <a:t>‹#›</a:t>
            </a:fld>
            <a:endParaRPr lang="en-US" dirty="0">
              <a:solidFill>
                <a:srgbClr val="50565C"/>
              </a:solidFill>
            </a:endParaRPr>
          </a:p>
        </p:txBody>
      </p:sp>
    </p:spTree>
    <p:extLst>
      <p:ext uri="{BB962C8B-B14F-4D97-AF65-F5344CB8AC3E}">
        <p14:creationId xmlns:p14="http://schemas.microsoft.com/office/powerpoint/2010/main" val="12235820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 name="Rectangle 19"/>
          <p:cNvSpPr/>
          <p:nvPr/>
        </p:nvSpPr>
        <p:spPr>
          <a:xfrm>
            <a:off x="0" y="0"/>
            <a:ext cx="9144000" cy="9271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base">
              <a:spcBef>
                <a:spcPct val="0"/>
              </a:spcBef>
              <a:spcAft>
                <a:spcPct val="0"/>
              </a:spcAft>
              <a:defRPr/>
            </a:pPr>
            <a:endParaRPr lang="en-US" dirty="0">
              <a:solidFill>
                <a:srgbClr val="FFFFFF"/>
              </a:solidFill>
              <a:ea typeface="ＭＳ Ｐゴシック" pitchFamily="-108" charset="-128"/>
            </a:endParaRPr>
          </a:p>
        </p:txBody>
      </p:sp>
      <p:sp>
        <p:nvSpPr>
          <p:cNvPr id="16" name="Rectangle 15"/>
          <p:cNvSpPr/>
          <p:nvPr/>
        </p:nvSpPr>
        <p:spPr>
          <a:xfrm>
            <a:off x="0" y="6610350"/>
            <a:ext cx="9144000" cy="2476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base">
              <a:spcBef>
                <a:spcPct val="0"/>
              </a:spcBef>
              <a:spcAft>
                <a:spcPct val="0"/>
              </a:spcAft>
              <a:defRPr/>
            </a:pPr>
            <a:endParaRPr lang="en-US" dirty="0">
              <a:solidFill>
                <a:srgbClr val="FFFFFF"/>
              </a:solidFill>
              <a:ea typeface="ＭＳ Ｐゴシック" pitchFamily="-108" charset="-128"/>
            </a:endParaRPr>
          </a:p>
        </p:txBody>
      </p:sp>
      <p:sp>
        <p:nvSpPr>
          <p:cNvPr id="279556" name="Title Placeholder 13"/>
          <p:cNvSpPr>
            <a:spLocks noGrp="1"/>
          </p:cNvSpPr>
          <p:nvPr>
            <p:ph type="title"/>
          </p:nvPr>
        </p:nvSpPr>
        <p:spPr bwMode="auto">
          <a:xfrm>
            <a:off x="177800" y="0"/>
            <a:ext cx="5664200" cy="901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79557" name="Text Placeholder 14"/>
          <p:cNvSpPr>
            <a:spLocks noGrp="1"/>
          </p:cNvSpPr>
          <p:nvPr>
            <p:ph type="body" idx="1"/>
          </p:nvPr>
        </p:nvSpPr>
        <p:spPr bwMode="auto">
          <a:xfrm>
            <a:off x="274638" y="1141413"/>
            <a:ext cx="8229600" cy="51101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Text Placeholder 9"/>
          <p:cNvSpPr txBox="1">
            <a:spLocks/>
          </p:cNvSpPr>
          <p:nvPr/>
        </p:nvSpPr>
        <p:spPr>
          <a:xfrm>
            <a:off x="130175" y="6616700"/>
            <a:ext cx="7286625" cy="241300"/>
          </a:xfrm>
          <a:prstGeom prst="rect">
            <a:avLst/>
          </a:prstGeom>
        </p:spPr>
        <p:txBody>
          <a:bodyPr>
            <a:normAutofit/>
          </a:bodyPr>
          <a:lstStyle/>
          <a:p>
            <a:pPr marL="342900" indent="-342900" defTabSz="457200" fontAlgn="base">
              <a:lnSpc>
                <a:spcPct val="90000"/>
              </a:lnSpc>
              <a:spcBef>
                <a:spcPct val="20000"/>
              </a:spcBef>
              <a:spcAft>
                <a:spcPct val="0"/>
              </a:spcAft>
              <a:buFont typeface="Arial" charset="0"/>
              <a:buNone/>
              <a:defRPr/>
            </a:pPr>
            <a:endParaRPr lang="en-US" sz="1000" dirty="0">
              <a:solidFill>
                <a:prstClr val="white"/>
              </a:solidFill>
              <a:ea typeface="ＭＳ Ｐゴシック" pitchFamily="-108" charset="-128"/>
              <a:cs typeface="Arial" charset="0"/>
            </a:endParaRPr>
          </a:p>
        </p:txBody>
      </p:sp>
      <p:sp>
        <p:nvSpPr>
          <p:cNvPr id="13" name="Text Placeholder 9"/>
          <p:cNvSpPr txBox="1">
            <a:spLocks/>
          </p:cNvSpPr>
          <p:nvPr/>
        </p:nvSpPr>
        <p:spPr>
          <a:xfrm>
            <a:off x="5476875" y="6616700"/>
            <a:ext cx="3667125" cy="241300"/>
          </a:xfrm>
          <a:prstGeom prst="rect">
            <a:avLst/>
          </a:prstGeom>
        </p:spPr>
        <p:txBody>
          <a:bodyPr>
            <a:normAutofit/>
          </a:bodyPr>
          <a:lstStyle/>
          <a:p>
            <a:pPr marL="342900" indent="-342900" algn="r" defTabSz="457200" fontAlgn="base">
              <a:lnSpc>
                <a:spcPct val="90000"/>
              </a:lnSpc>
              <a:spcBef>
                <a:spcPct val="20000"/>
              </a:spcBef>
              <a:spcAft>
                <a:spcPct val="0"/>
              </a:spcAft>
              <a:buFont typeface="Arial" charset="0"/>
              <a:buNone/>
              <a:defRPr/>
            </a:pPr>
            <a:r>
              <a:rPr lang="en-US" sz="1000" dirty="0">
                <a:solidFill>
                  <a:prstClr val="white"/>
                </a:solidFill>
                <a:ea typeface="ＭＳ Ｐゴシック" pitchFamily="-108" charset="-128"/>
                <a:cs typeface="Arial" charset="0"/>
              </a:rPr>
              <a:t>energy.gov/ne</a:t>
            </a:r>
          </a:p>
        </p:txBody>
      </p:sp>
      <p:sp>
        <p:nvSpPr>
          <p:cNvPr id="1037" name="Text Box 13"/>
          <p:cNvSpPr txBox="1">
            <a:spLocks noChangeArrowheads="1"/>
          </p:cNvSpPr>
          <p:nvPr/>
        </p:nvSpPr>
        <p:spPr bwMode="auto">
          <a:xfrm>
            <a:off x="4319588" y="6580188"/>
            <a:ext cx="369887" cy="274637"/>
          </a:xfrm>
          <a:prstGeom prst="rect">
            <a:avLst/>
          </a:prstGeom>
          <a:noFill/>
          <a:ln w="9525">
            <a:noFill/>
            <a:miter lim="800000"/>
            <a:headEnd/>
            <a:tailEnd/>
          </a:ln>
          <a:effectLst/>
        </p:spPr>
        <p:txBody>
          <a:bodyPr>
            <a:spAutoFit/>
          </a:bodyPr>
          <a:lstStyle/>
          <a:p>
            <a:pPr algn="ctr" fontAlgn="base">
              <a:spcBef>
                <a:spcPct val="50000"/>
              </a:spcBef>
              <a:spcAft>
                <a:spcPct val="0"/>
              </a:spcAft>
              <a:defRPr/>
            </a:pPr>
            <a:fld id="{C442D1F6-B04B-4A74-BB1C-D46C8DEB0BEC}" type="slidenum">
              <a:rPr lang="en-US" sz="1200">
                <a:solidFill>
                  <a:prstClr val="white"/>
                </a:solidFill>
                <a:ea typeface="ＭＳ Ｐゴシック" pitchFamily="-110" charset="-128"/>
              </a:rPr>
              <a:pPr algn="ctr" fontAlgn="base">
                <a:spcBef>
                  <a:spcPct val="50000"/>
                </a:spcBef>
                <a:spcAft>
                  <a:spcPct val="0"/>
                </a:spcAft>
                <a:defRPr/>
              </a:pPr>
              <a:t>‹#›</a:t>
            </a:fld>
            <a:endParaRPr lang="en-US" sz="1200" dirty="0">
              <a:solidFill>
                <a:prstClr val="white"/>
              </a:solidFill>
              <a:ea typeface="ＭＳ Ｐゴシック" pitchFamily="-110" charset="-128"/>
            </a:endParaRPr>
          </a:p>
        </p:txBody>
      </p:sp>
    </p:spTree>
    <p:extLst>
      <p:ext uri="{BB962C8B-B14F-4D97-AF65-F5344CB8AC3E}">
        <p14:creationId xmlns:p14="http://schemas.microsoft.com/office/powerpoint/2010/main" val="1872585134"/>
      </p:ext>
    </p:extLst>
  </p:cSld>
  <p:clrMap bg1="lt1" tx1="dk1" bg2="lt2" tx2="dk2" accent1="accent1" accent2="accent2" accent3="accent3" accent4="accent4" accent5="accent5" accent6="accent6" hlink="hlink" folHlink="folHlink"/>
  <p:sldLayoutIdLst>
    <p:sldLayoutId id="2147483872" r:id="rId1"/>
    <p:sldLayoutId id="2147483885" r:id="rId2"/>
    <p:sldLayoutId id="2147483870" r:id="rId3"/>
    <p:sldLayoutId id="2147483876" r:id="rId4"/>
    <p:sldLayoutId id="2147483878" r:id="rId5"/>
    <p:sldLayoutId id="2147483879" r:id="rId6"/>
    <p:sldLayoutId id="2147483886" r:id="rId7"/>
  </p:sldLayoutIdLst>
  <p:txStyles>
    <p:titleStyle>
      <a:lvl1pPr algn="l" defTabSz="457200" rtl="0" eaLnBrk="0" fontAlgn="base" hangingPunct="0">
        <a:lnSpc>
          <a:spcPts val="2800"/>
        </a:lnSpc>
        <a:spcBef>
          <a:spcPct val="0"/>
        </a:spcBef>
        <a:spcAft>
          <a:spcPct val="0"/>
        </a:spcAft>
        <a:defRPr sz="3000" kern="1200">
          <a:solidFill>
            <a:srgbClr val="FFFFFF"/>
          </a:solidFill>
          <a:latin typeface="+mj-lt"/>
          <a:ea typeface="ＭＳ Ｐゴシック" pitchFamily="-108" charset="-128"/>
          <a:cs typeface="ＭＳ Ｐゴシック" pitchFamily="-110" charset="-128"/>
        </a:defRPr>
      </a:lvl1pPr>
      <a:lvl2pPr algn="l" defTabSz="457200" rtl="0" eaLnBrk="0" fontAlgn="base" hangingPunct="0">
        <a:lnSpc>
          <a:spcPts val="2800"/>
        </a:lnSpc>
        <a:spcBef>
          <a:spcPct val="0"/>
        </a:spcBef>
        <a:spcAft>
          <a:spcPct val="0"/>
        </a:spcAft>
        <a:defRPr sz="3000">
          <a:solidFill>
            <a:srgbClr val="FFFFFF"/>
          </a:solidFill>
          <a:latin typeface="Arial" charset="0"/>
          <a:ea typeface="ＭＳ Ｐゴシック" pitchFamily="-108" charset="-128"/>
          <a:cs typeface="ＭＳ Ｐゴシック" pitchFamily="-110" charset="-128"/>
        </a:defRPr>
      </a:lvl2pPr>
      <a:lvl3pPr algn="l" defTabSz="457200" rtl="0" eaLnBrk="0" fontAlgn="base" hangingPunct="0">
        <a:lnSpc>
          <a:spcPts val="2800"/>
        </a:lnSpc>
        <a:spcBef>
          <a:spcPct val="0"/>
        </a:spcBef>
        <a:spcAft>
          <a:spcPct val="0"/>
        </a:spcAft>
        <a:defRPr sz="3000">
          <a:solidFill>
            <a:srgbClr val="FFFFFF"/>
          </a:solidFill>
          <a:latin typeface="Arial" charset="0"/>
          <a:ea typeface="ＭＳ Ｐゴシック" pitchFamily="-108" charset="-128"/>
          <a:cs typeface="ＭＳ Ｐゴシック" pitchFamily="-110" charset="-128"/>
        </a:defRPr>
      </a:lvl3pPr>
      <a:lvl4pPr algn="l" defTabSz="457200" rtl="0" eaLnBrk="0" fontAlgn="base" hangingPunct="0">
        <a:lnSpc>
          <a:spcPts val="2800"/>
        </a:lnSpc>
        <a:spcBef>
          <a:spcPct val="0"/>
        </a:spcBef>
        <a:spcAft>
          <a:spcPct val="0"/>
        </a:spcAft>
        <a:defRPr sz="3000">
          <a:solidFill>
            <a:srgbClr val="FFFFFF"/>
          </a:solidFill>
          <a:latin typeface="Arial" charset="0"/>
          <a:ea typeface="ＭＳ Ｐゴシック" pitchFamily="-108" charset="-128"/>
          <a:cs typeface="ＭＳ Ｐゴシック" pitchFamily="-110" charset="-128"/>
        </a:defRPr>
      </a:lvl4pPr>
      <a:lvl5pPr algn="l" defTabSz="457200" rtl="0" eaLnBrk="0" fontAlgn="base" hangingPunct="0">
        <a:lnSpc>
          <a:spcPts val="2800"/>
        </a:lnSpc>
        <a:spcBef>
          <a:spcPct val="0"/>
        </a:spcBef>
        <a:spcAft>
          <a:spcPct val="0"/>
        </a:spcAft>
        <a:defRPr sz="3000">
          <a:solidFill>
            <a:srgbClr val="FFFFFF"/>
          </a:solidFill>
          <a:latin typeface="Arial" charset="0"/>
          <a:ea typeface="ＭＳ Ｐゴシック" pitchFamily="-108" charset="-128"/>
          <a:cs typeface="ＭＳ Ｐゴシック" pitchFamily="-110" charset="-128"/>
        </a:defRPr>
      </a:lvl5pPr>
      <a:lvl6pPr marL="457200" algn="l" defTabSz="457200" rtl="0" fontAlgn="base">
        <a:lnSpc>
          <a:spcPts val="2800"/>
        </a:lnSpc>
        <a:spcBef>
          <a:spcPct val="0"/>
        </a:spcBef>
        <a:spcAft>
          <a:spcPct val="0"/>
        </a:spcAft>
        <a:defRPr sz="3000">
          <a:solidFill>
            <a:srgbClr val="FFFFFF"/>
          </a:solidFill>
          <a:latin typeface="Arial" charset="0"/>
          <a:ea typeface="ＭＳ Ｐゴシック" pitchFamily="-108" charset="-128"/>
        </a:defRPr>
      </a:lvl6pPr>
      <a:lvl7pPr marL="914400" algn="l" defTabSz="457200" rtl="0" fontAlgn="base">
        <a:lnSpc>
          <a:spcPts val="2800"/>
        </a:lnSpc>
        <a:spcBef>
          <a:spcPct val="0"/>
        </a:spcBef>
        <a:spcAft>
          <a:spcPct val="0"/>
        </a:spcAft>
        <a:defRPr sz="3000">
          <a:solidFill>
            <a:srgbClr val="FFFFFF"/>
          </a:solidFill>
          <a:latin typeface="Arial" charset="0"/>
          <a:ea typeface="ＭＳ Ｐゴシック" pitchFamily="-108" charset="-128"/>
        </a:defRPr>
      </a:lvl7pPr>
      <a:lvl8pPr marL="1371600" algn="l" defTabSz="457200" rtl="0" fontAlgn="base">
        <a:lnSpc>
          <a:spcPts val="2800"/>
        </a:lnSpc>
        <a:spcBef>
          <a:spcPct val="0"/>
        </a:spcBef>
        <a:spcAft>
          <a:spcPct val="0"/>
        </a:spcAft>
        <a:defRPr sz="3000">
          <a:solidFill>
            <a:srgbClr val="FFFFFF"/>
          </a:solidFill>
          <a:latin typeface="Arial" charset="0"/>
          <a:ea typeface="ＭＳ Ｐゴシック" pitchFamily="-108" charset="-128"/>
        </a:defRPr>
      </a:lvl8pPr>
      <a:lvl9pPr marL="1828800" algn="l" defTabSz="457200" rtl="0" fontAlgn="base">
        <a:lnSpc>
          <a:spcPts val="2800"/>
        </a:lnSpc>
        <a:spcBef>
          <a:spcPct val="0"/>
        </a:spcBef>
        <a:spcAft>
          <a:spcPct val="0"/>
        </a:spcAft>
        <a:defRPr sz="3000">
          <a:solidFill>
            <a:srgbClr val="FFFFFF"/>
          </a:solidFill>
          <a:latin typeface="Arial" charset="0"/>
          <a:ea typeface="ＭＳ Ｐゴシック" pitchFamily="-108" charset="-128"/>
        </a:defRPr>
      </a:lvl9pPr>
    </p:titleStyle>
    <p:bodyStyle>
      <a:lvl1pPr marL="342900" indent="-342900" algn="l" defTabSz="457200" rtl="0" eaLnBrk="0" fontAlgn="base" hangingPunct="0">
        <a:spcBef>
          <a:spcPct val="20000"/>
        </a:spcBef>
        <a:spcAft>
          <a:spcPct val="0"/>
        </a:spcAft>
        <a:buFont typeface="Arial" charset="0"/>
        <a:buChar char="•"/>
        <a:defRPr sz="2400" kern="1200">
          <a:solidFill>
            <a:srgbClr val="292929"/>
          </a:solidFill>
          <a:latin typeface="+mn-lt"/>
          <a:ea typeface="ＭＳ Ｐゴシック" pitchFamily="-108"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000" kern="1200">
          <a:solidFill>
            <a:srgbClr val="292929"/>
          </a:solidFill>
          <a:latin typeface="+mn-lt"/>
          <a:ea typeface="ＭＳ Ｐゴシック" pitchFamily="-108" charset="-128"/>
          <a:cs typeface="ＭＳ Ｐゴシック"/>
        </a:defRPr>
      </a:lvl2pPr>
      <a:lvl3pPr marL="1143000" indent="-228600" algn="l" defTabSz="457200" rtl="0" eaLnBrk="0" fontAlgn="base" hangingPunct="0">
        <a:spcBef>
          <a:spcPct val="20000"/>
        </a:spcBef>
        <a:spcAft>
          <a:spcPct val="0"/>
        </a:spcAft>
        <a:buFont typeface="Arial" charset="0"/>
        <a:buChar char="•"/>
        <a:defRPr kern="1200">
          <a:solidFill>
            <a:srgbClr val="292929"/>
          </a:solidFill>
          <a:latin typeface="+mn-lt"/>
          <a:ea typeface="ＭＳ Ｐゴシック" pitchFamily="-108" charset="-128"/>
          <a:cs typeface="ＭＳ Ｐゴシック"/>
        </a:defRPr>
      </a:lvl3pPr>
      <a:lvl4pPr marL="1600200" indent="-228600" algn="l" defTabSz="457200" rtl="0" eaLnBrk="0" fontAlgn="base" hangingPunct="0">
        <a:spcBef>
          <a:spcPct val="20000"/>
        </a:spcBef>
        <a:spcAft>
          <a:spcPct val="0"/>
        </a:spcAft>
        <a:buFont typeface="Arial" charset="0"/>
        <a:buChar char="–"/>
        <a:defRPr kern="1200">
          <a:solidFill>
            <a:srgbClr val="292929"/>
          </a:solidFill>
          <a:latin typeface="+mn-lt"/>
          <a:ea typeface="ＭＳ Ｐゴシック" pitchFamily="-108" charset="-128"/>
          <a:cs typeface="ＭＳ Ｐゴシック"/>
        </a:defRPr>
      </a:lvl4pPr>
      <a:lvl5pPr marL="2057400" marR="0" indent="-228600" algn="l" defTabSz="457200" rtl="0" eaLnBrk="0" fontAlgn="base" latinLnBrk="0" hangingPunct="0">
        <a:lnSpc>
          <a:spcPct val="100000"/>
        </a:lnSpc>
        <a:spcBef>
          <a:spcPct val="20000"/>
        </a:spcBef>
        <a:spcAft>
          <a:spcPct val="0"/>
        </a:spcAft>
        <a:buClrTx/>
        <a:buSzTx/>
        <a:buFont typeface="Arial" charset="0"/>
        <a:buChar char="»"/>
        <a:tabLst/>
        <a:defRPr lang="en-US" kern="1200" smtClean="0">
          <a:solidFill>
            <a:srgbClr val="292929"/>
          </a:solidFill>
          <a:effectLst/>
          <a:latin typeface="+mn-lt"/>
          <a:ea typeface="ＭＳ Ｐゴシック" pitchFamily="-108"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id.energy.gov/NEWS/ARDFO/ARDFOOpportunities/ARDFO.ht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mailto:advancedreactordemonstration@id.doe.gov"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dirty="0" smtClean="0"/>
              <a:t>Status of Advanced Reactor Demonstration Programs</a:t>
            </a:r>
          </a:p>
          <a:p>
            <a:endParaRPr lang="en-US" dirty="0" smtClean="0"/>
          </a:p>
        </p:txBody>
      </p:sp>
      <p:sp>
        <p:nvSpPr>
          <p:cNvPr id="7" name="Text Placeholder 6"/>
          <p:cNvSpPr>
            <a:spLocks noGrp="1"/>
          </p:cNvSpPr>
          <p:nvPr>
            <p:ph type="body" sz="quarter" idx="12"/>
          </p:nvPr>
        </p:nvSpPr>
        <p:spPr>
          <a:xfrm>
            <a:off x="4645935" y="5105400"/>
            <a:ext cx="4498065" cy="1447800"/>
          </a:xfrm>
        </p:spPr>
        <p:txBody>
          <a:bodyPr/>
          <a:lstStyle/>
          <a:p>
            <a:pPr algn="ctr"/>
            <a:endParaRPr lang="en-US" dirty="0" smtClean="0"/>
          </a:p>
          <a:p>
            <a:pPr algn="ctr"/>
            <a:r>
              <a:rPr lang="en-US" dirty="0" smtClean="0"/>
              <a:t>HALEU Webinar</a:t>
            </a:r>
          </a:p>
          <a:p>
            <a:pPr algn="ctr"/>
            <a:r>
              <a:rPr lang="en-US" dirty="0" smtClean="0"/>
              <a:t>April 28-29, 2020</a:t>
            </a:r>
          </a:p>
        </p:txBody>
      </p:sp>
    </p:spTree>
    <p:extLst>
      <p:ext uri="{BB962C8B-B14F-4D97-AF65-F5344CB8AC3E}">
        <p14:creationId xmlns:p14="http://schemas.microsoft.com/office/powerpoint/2010/main" val="36423496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400675"/>
          </a:xfrm>
        </p:spPr>
        <p:txBody>
          <a:bodyPr/>
          <a:lstStyle/>
          <a:p>
            <a:pPr>
              <a:spcBef>
                <a:spcPts val="1800"/>
              </a:spcBef>
            </a:pPr>
            <a:r>
              <a:rPr lang="en-US" sz="2000" dirty="0"/>
              <a:t>Many non-LWRs will need HALEU up to 19.75% U-235. Currently, there is no commercially available domestic HALEU supply. </a:t>
            </a:r>
            <a:endParaRPr lang="en-US" sz="2000" dirty="0" smtClean="0"/>
          </a:p>
          <a:p>
            <a:pPr>
              <a:spcBef>
                <a:spcPts val="1800"/>
              </a:spcBef>
            </a:pPr>
            <a:r>
              <a:rPr lang="en-US" sz="2000" dirty="0" smtClean="0"/>
              <a:t>This </a:t>
            </a:r>
            <a:r>
              <a:rPr lang="en-US" sz="2000" dirty="0"/>
              <a:t>demonstration program can help incentivize a domestic HALEU supply chain; however, DOE needs to support the development of this infrastructure, including transportation and fuel fabrication.</a:t>
            </a:r>
          </a:p>
          <a:p>
            <a:pPr>
              <a:spcBef>
                <a:spcPts val="1800"/>
              </a:spcBef>
            </a:pPr>
            <a:r>
              <a:rPr lang="en-US" sz="2000" dirty="0" smtClean="0"/>
              <a:t>Lack </a:t>
            </a:r>
            <a:r>
              <a:rPr lang="en-US" sz="2000" dirty="0"/>
              <a:t>of timely and affordable commercial availability of HALEU and TRISO fuel particles </a:t>
            </a:r>
            <a:r>
              <a:rPr lang="en-US" sz="2000" dirty="0" smtClean="0"/>
              <a:t>with affordable </a:t>
            </a:r>
            <a:r>
              <a:rPr lang="en-US" sz="2000" dirty="0"/>
              <a:t>price in US is the most critical market limitation. Federal funding needs to be </a:t>
            </a:r>
            <a:r>
              <a:rPr lang="en-US" sz="2000" dirty="0" smtClean="0"/>
              <a:t>made available </a:t>
            </a:r>
            <a:r>
              <a:rPr lang="en-US" sz="2000" dirty="0"/>
              <a:t>to procure sufficient quantities for test and qualification immediately, then for first </a:t>
            </a:r>
            <a:r>
              <a:rPr lang="en-US" sz="2000" dirty="0" smtClean="0"/>
              <a:t>load of </a:t>
            </a:r>
            <a:r>
              <a:rPr lang="en-US" sz="2000" dirty="0"/>
              <a:t>fuel of the demo.</a:t>
            </a:r>
          </a:p>
          <a:p>
            <a:pPr>
              <a:spcBef>
                <a:spcPts val="1800"/>
              </a:spcBef>
            </a:pPr>
            <a:r>
              <a:rPr lang="en-US" sz="2000" dirty="0"/>
              <a:t>DOE should commit to making HALEU commercially available within 3-4 years from now</a:t>
            </a:r>
            <a:r>
              <a:rPr lang="en-US" sz="2000" dirty="0" smtClean="0"/>
              <a:t>.</a:t>
            </a:r>
          </a:p>
          <a:p>
            <a:pPr>
              <a:spcBef>
                <a:spcPts val="1800"/>
              </a:spcBef>
            </a:pPr>
            <a:endParaRPr lang="en-US" sz="2000" dirty="0" smtClean="0"/>
          </a:p>
        </p:txBody>
      </p:sp>
      <p:sp>
        <p:nvSpPr>
          <p:cNvPr id="3" name="Title 2"/>
          <p:cNvSpPr>
            <a:spLocks noGrp="1"/>
          </p:cNvSpPr>
          <p:nvPr>
            <p:ph type="title"/>
          </p:nvPr>
        </p:nvSpPr>
        <p:spPr>
          <a:xfrm>
            <a:off x="177800" y="0"/>
            <a:ext cx="7289800" cy="901700"/>
          </a:xfrm>
        </p:spPr>
        <p:txBody>
          <a:bodyPr/>
          <a:lstStyle/>
          <a:p>
            <a:r>
              <a:rPr lang="en-US" dirty="0" smtClean="0"/>
              <a:t>Examples of HALEU Specific Feedback</a:t>
            </a:r>
            <a:endParaRPr lang="en-US" dirty="0"/>
          </a:p>
        </p:txBody>
      </p:sp>
    </p:spTree>
    <p:extLst>
      <p:ext uri="{BB962C8B-B14F-4D97-AF65-F5344CB8AC3E}">
        <p14:creationId xmlns:p14="http://schemas.microsoft.com/office/powerpoint/2010/main" val="1202063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Bef>
                <a:spcPts val="1800"/>
              </a:spcBef>
            </a:pPr>
            <a:r>
              <a:rPr lang="en-US" sz="2000" dirty="0"/>
              <a:t>Recommend that DOE guarantee an interim supply of HALEU for the demonstration projects, given current lack of domestic commercial supply.</a:t>
            </a:r>
          </a:p>
          <a:p>
            <a:pPr>
              <a:spcBef>
                <a:spcPts val="1800"/>
              </a:spcBef>
            </a:pPr>
            <a:r>
              <a:rPr lang="en-US" sz="2000" dirty="0" smtClean="0"/>
              <a:t>For </a:t>
            </a:r>
            <a:r>
              <a:rPr lang="en-US" sz="2000" dirty="0"/>
              <a:t>advanced reactors that utilize TRISO particles as their fuel, </a:t>
            </a:r>
            <a:r>
              <a:rPr lang="en-US" sz="2000" dirty="0" smtClean="0"/>
              <a:t>HALEU derived from EBR-II fuel recovery is </a:t>
            </a:r>
            <a:r>
              <a:rPr lang="en-US" sz="2000" dirty="0"/>
              <a:t>not useable for two reasons. 1) the residual impurities and radioactive contamination impose the requirement for excessive transportation, handling, shielding, and protective equipment that will significantly add to the fuel fabricator’s manufacturing costs. 2), the EBR-II HALEU, produced at the INL, cannot leave the site, so fuel fabrication would have to be performed there. There are no current plans for TRISO-based fuel manufacturing at INL</a:t>
            </a:r>
            <a:r>
              <a:rPr lang="en-US" sz="2000" dirty="0" smtClean="0"/>
              <a:t>.</a:t>
            </a:r>
          </a:p>
          <a:p>
            <a:pPr>
              <a:spcBef>
                <a:spcPts val="1800"/>
              </a:spcBef>
            </a:pPr>
            <a:r>
              <a:rPr lang="en-US" sz="2000" dirty="0"/>
              <a:t>S</a:t>
            </a:r>
            <a:r>
              <a:rPr lang="en-US" sz="2000" dirty="0" smtClean="0"/>
              <a:t>uggest </a:t>
            </a:r>
            <a:r>
              <a:rPr lang="en-US" sz="2000" dirty="0"/>
              <a:t>that DOE assess the future procurement of HALEU for a fuel bank similar to the international LEU fuel bank</a:t>
            </a:r>
            <a:r>
              <a:rPr lang="en-US" sz="2000" dirty="0" smtClean="0"/>
              <a:t>.</a:t>
            </a:r>
          </a:p>
        </p:txBody>
      </p:sp>
      <p:sp>
        <p:nvSpPr>
          <p:cNvPr id="3" name="Title 2"/>
          <p:cNvSpPr>
            <a:spLocks noGrp="1"/>
          </p:cNvSpPr>
          <p:nvPr>
            <p:ph type="title"/>
          </p:nvPr>
        </p:nvSpPr>
        <p:spPr>
          <a:xfrm>
            <a:off x="177800" y="0"/>
            <a:ext cx="7289800" cy="901700"/>
          </a:xfrm>
        </p:spPr>
        <p:txBody>
          <a:bodyPr/>
          <a:lstStyle/>
          <a:p>
            <a:r>
              <a:rPr lang="en-US" dirty="0" smtClean="0"/>
              <a:t>Examples of HALEU Specific Feedback</a:t>
            </a:r>
            <a:endParaRPr lang="en-US" dirty="0"/>
          </a:p>
        </p:txBody>
      </p:sp>
    </p:spTree>
    <p:extLst>
      <p:ext uri="{BB962C8B-B14F-4D97-AF65-F5344CB8AC3E}">
        <p14:creationId xmlns:p14="http://schemas.microsoft.com/office/powerpoint/2010/main" val="1202063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Bef>
                <a:spcPts val="1800"/>
              </a:spcBef>
            </a:pPr>
            <a:r>
              <a:rPr lang="en-US" sz="2000" dirty="0" smtClean="0"/>
              <a:t>DOE </a:t>
            </a:r>
            <a:r>
              <a:rPr lang="en-US" sz="2000" dirty="0"/>
              <a:t>should ensure that adequate funding </a:t>
            </a:r>
            <a:r>
              <a:rPr lang="en-US" sz="2000" dirty="0" smtClean="0"/>
              <a:t>is provided </a:t>
            </a:r>
            <a:r>
              <a:rPr lang="en-US" sz="2000" dirty="0"/>
              <a:t>to develop, manufacture, and license HALEU fuel designs to accelerate </a:t>
            </a:r>
            <a:r>
              <a:rPr lang="en-US" sz="2000" dirty="0" smtClean="0"/>
              <a:t>the licensing </a:t>
            </a:r>
            <a:r>
              <a:rPr lang="en-US" sz="2000" dirty="0"/>
              <a:t>of advanced reactor </a:t>
            </a:r>
            <a:r>
              <a:rPr lang="en-US" sz="2000" dirty="0" smtClean="0"/>
              <a:t>technologies </a:t>
            </a:r>
            <a:r>
              <a:rPr lang="en-US" sz="2000" dirty="0"/>
              <a:t>reliant on these fuel designs</a:t>
            </a:r>
            <a:r>
              <a:rPr lang="en-US" sz="2000" dirty="0" smtClean="0"/>
              <a:t>.</a:t>
            </a:r>
          </a:p>
          <a:p>
            <a:pPr>
              <a:spcBef>
                <a:spcPts val="1800"/>
              </a:spcBef>
            </a:pPr>
            <a:r>
              <a:rPr lang="en-US" sz="2000" dirty="0" smtClean="0"/>
              <a:t>DOE </a:t>
            </a:r>
            <a:r>
              <a:rPr lang="en-US" sz="2000" dirty="0"/>
              <a:t>should make investments in </a:t>
            </a:r>
            <a:r>
              <a:rPr lang="en-US" sz="2000" dirty="0" smtClean="0"/>
              <a:t>kick starting </a:t>
            </a:r>
            <a:r>
              <a:rPr lang="en-US" sz="2000" dirty="0"/>
              <a:t>a </a:t>
            </a:r>
            <a:r>
              <a:rPr lang="en-US" sz="2000" dirty="0" smtClean="0"/>
              <a:t>domestic enrichment </a:t>
            </a:r>
            <a:r>
              <a:rPr lang="en-US" sz="2000" dirty="0"/>
              <a:t>capacity that is economically competitive for </a:t>
            </a:r>
            <a:r>
              <a:rPr lang="en-US" sz="2000" dirty="0" smtClean="0"/>
              <a:t>HALEU; </a:t>
            </a:r>
            <a:r>
              <a:rPr lang="en-US" sz="2000" dirty="0"/>
              <a:t>licensing and constructing at least one </a:t>
            </a:r>
            <a:r>
              <a:rPr lang="en-US" sz="2000" dirty="0" smtClean="0"/>
              <a:t>commercial-scale HALEU feedstock </a:t>
            </a:r>
            <a:r>
              <a:rPr lang="en-US" sz="2000" dirty="0"/>
              <a:t>shipping container design; establishing at least two fuel fabrication </a:t>
            </a:r>
            <a:r>
              <a:rPr lang="en-US" sz="2000" dirty="0" smtClean="0"/>
              <a:t>facilities licensed </a:t>
            </a:r>
            <a:r>
              <a:rPr lang="en-US" sz="2000" dirty="0"/>
              <a:t>to handle HALEU and capable of accommodating a variety of fuel </a:t>
            </a:r>
            <a:r>
              <a:rPr lang="en-US" sz="2000" dirty="0" smtClean="0"/>
              <a:t>fabrication processes </a:t>
            </a:r>
            <a:r>
              <a:rPr lang="en-US" sz="2000" dirty="0"/>
              <a:t>for initial cores.</a:t>
            </a:r>
          </a:p>
        </p:txBody>
      </p:sp>
      <p:sp>
        <p:nvSpPr>
          <p:cNvPr id="3" name="Title 2"/>
          <p:cNvSpPr>
            <a:spLocks noGrp="1"/>
          </p:cNvSpPr>
          <p:nvPr>
            <p:ph type="title"/>
          </p:nvPr>
        </p:nvSpPr>
        <p:spPr>
          <a:xfrm>
            <a:off x="177800" y="0"/>
            <a:ext cx="7137400" cy="901700"/>
          </a:xfrm>
        </p:spPr>
        <p:txBody>
          <a:bodyPr/>
          <a:lstStyle/>
          <a:p>
            <a:r>
              <a:rPr lang="en-US" dirty="0" smtClean="0"/>
              <a:t>Examples of HALEU Specific Feedback</a:t>
            </a:r>
            <a:endParaRPr lang="en-US" dirty="0"/>
          </a:p>
        </p:txBody>
      </p:sp>
    </p:spTree>
    <p:extLst>
      <p:ext uri="{BB962C8B-B14F-4D97-AF65-F5344CB8AC3E}">
        <p14:creationId xmlns:p14="http://schemas.microsoft.com/office/powerpoint/2010/main" val="12020634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spcBef>
                <a:spcPts val="0"/>
              </a:spcBef>
            </a:pPr>
            <a:r>
              <a:rPr lang="en-US" sz="2000" dirty="0"/>
              <a:t>DOE intends to issue the ARDP FOA in </a:t>
            </a:r>
            <a:r>
              <a:rPr lang="en-US" sz="2000" dirty="0" smtClean="0"/>
              <a:t>early May 2020 and has established and FOA website:</a:t>
            </a:r>
          </a:p>
          <a:p>
            <a:pPr marL="0" indent="0">
              <a:spcBef>
                <a:spcPts val="0"/>
              </a:spcBef>
              <a:buNone/>
            </a:pPr>
            <a:r>
              <a:rPr lang="en-US" sz="2000" dirty="0">
                <a:hlinkClick r:id="rId3"/>
              </a:rPr>
              <a:t>https://</a:t>
            </a:r>
            <a:r>
              <a:rPr lang="en-US" sz="2000" dirty="0" smtClean="0">
                <a:hlinkClick r:id="rId3"/>
              </a:rPr>
              <a:t>www.id.energy.gov/NEWS/ARDFO/ARDFOOpportunities/ARDFO.htm</a:t>
            </a:r>
            <a:endParaRPr lang="en-US" sz="2000" dirty="0" smtClean="0"/>
          </a:p>
          <a:p>
            <a:pPr marL="0" indent="0">
              <a:spcBef>
                <a:spcPts val="0"/>
              </a:spcBef>
              <a:buNone/>
            </a:pPr>
            <a:endParaRPr lang="en-US" sz="2000" dirty="0" smtClean="0"/>
          </a:p>
          <a:p>
            <a:pPr>
              <a:spcBef>
                <a:spcPts val="0"/>
              </a:spcBef>
            </a:pPr>
            <a:r>
              <a:rPr lang="en-US" sz="2000" dirty="0" smtClean="0"/>
              <a:t>DOE </a:t>
            </a:r>
            <a:r>
              <a:rPr lang="en-US" sz="2000" dirty="0"/>
              <a:t>will plan for an Industry Day approximately three weeks after issue of the FOA.  </a:t>
            </a:r>
            <a:endParaRPr lang="en-US" sz="2000" dirty="0" smtClean="0"/>
          </a:p>
          <a:p>
            <a:pPr>
              <a:spcBef>
                <a:spcPts val="0"/>
              </a:spcBef>
            </a:pPr>
            <a:endParaRPr lang="en-US" sz="2000" dirty="0" smtClean="0"/>
          </a:p>
          <a:p>
            <a:pPr>
              <a:spcBef>
                <a:spcPts val="0"/>
              </a:spcBef>
            </a:pPr>
            <a:r>
              <a:rPr lang="en-US" sz="2000" dirty="0"/>
              <a:t>Interested parties may submit questions regarding the ARDP and/or FOA in writing </a:t>
            </a:r>
            <a:r>
              <a:rPr lang="en-US" sz="2000" dirty="0" smtClean="0"/>
              <a:t>to:</a:t>
            </a:r>
          </a:p>
          <a:p>
            <a:pPr marL="0" indent="0">
              <a:spcBef>
                <a:spcPts val="0"/>
              </a:spcBef>
              <a:buNone/>
            </a:pPr>
            <a:r>
              <a:rPr lang="en-US" sz="2000" u="sng" dirty="0" smtClean="0">
                <a:hlinkClick r:id="rId4"/>
              </a:rPr>
              <a:t>advancedreactordemonstration@id.doe.gov</a:t>
            </a:r>
            <a:r>
              <a:rPr lang="en-US" sz="2000" dirty="0"/>
              <a:t>. </a:t>
            </a:r>
            <a:endParaRPr lang="en-US" sz="2000" dirty="0" smtClean="0"/>
          </a:p>
          <a:p>
            <a:pPr marL="0" indent="0">
              <a:spcBef>
                <a:spcPts val="0"/>
              </a:spcBef>
              <a:buNone/>
            </a:pPr>
            <a:endParaRPr lang="en-US" sz="2000" dirty="0"/>
          </a:p>
          <a:p>
            <a:pPr>
              <a:spcBef>
                <a:spcPts val="0"/>
              </a:spcBef>
            </a:pPr>
            <a:r>
              <a:rPr lang="en-US" sz="2000" dirty="0" smtClean="0"/>
              <a:t>DOE </a:t>
            </a:r>
            <a:r>
              <a:rPr lang="en-US" sz="2000" dirty="0"/>
              <a:t>will make reasonable efforts to answer questions asked within three working days.  Questions of general interest or deemed necessary for public dissemination will be </a:t>
            </a:r>
            <a:r>
              <a:rPr lang="en-US" sz="2000" dirty="0" smtClean="0"/>
              <a:t>made available.    </a:t>
            </a:r>
            <a:endParaRPr lang="en-US" sz="2000" dirty="0"/>
          </a:p>
          <a:p>
            <a:endParaRPr lang="en-US" sz="2000" dirty="0"/>
          </a:p>
        </p:txBody>
      </p:sp>
      <p:sp>
        <p:nvSpPr>
          <p:cNvPr id="3" name="Title 2"/>
          <p:cNvSpPr>
            <a:spLocks noGrp="1"/>
          </p:cNvSpPr>
          <p:nvPr>
            <p:ph type="title"/>
          </p:nvPr>
        </p:nvSpPr>
        <p:spPr/>
        <p:txBody>
          <a:bodyPr/>
          <a:lstStyle/>
          <a:p>
            <a:r>
              <a:rPr lang="en-US" dirty="0" smtClean="0"/>
              <a:t>FOA Information</a:t>
            </a:r>
            <a:endParaRPr lang="en-US" dirty="0"/>
          </a:p>
        </p:txBody>
      </p:sp>
    </p:spTree>
    <p:extLst>
      <p:ext uri="{BB962C8B-B14F-4D97-AF65-F5344CB8AC3E}">
        <p14:creationId xmlns:p14="http://schemas.microsoft.com/office/powerpoint/2010/main" val="42586223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Questions?</a:t>
            </a:r>
            <a:endParaRPr lang="en-US" dirty="0"/>
          </a:p>
        </p:txBody>
      </p:sp>
    </p:spTree>
    <p:extLst>
      <p:ext uri="{BB962C8B-B14F-4D97-AF65-F5344CB8AC3E}">
        <p14:creationId xmlns:p14="http://schemas.microsoft.com/office/powerpoint/2010/main" val="71690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Advanced Reactor Demonstration Program Summary</a:t>
            </a:r>
          </a:p>
          <a:p>
            <a:pPr lvl="1"/>
            <a:r>
              <a:rPr lang="en-US" dirty="0" smtClean="0"/>
              <a:t>Mission</a:t>
            </a:r>
          </a:p>
          <a:p>
            <a:pPr lvl="1"/>
            <a:r>
              <a:rPr lang="en-US" dirty="0" smtClean="0"/>
              <a:t>Program Elements</a:t>
            </a:r>
          </a:p>
          <a:p>
            <a:pPr lvl="1"/>
            <a:r>
              <a:rPr lang="en-US" dirty="0" smtClean="0"/>
              <a:t>Status</a:t>
            </a:r>
          </a:p>
          <a:p>
            <a:pPr lvl="1"/>
            <a:r>
              <a:rPr lang="en-US" dirty="0" smtClean="0"/>
              <a:t>Criteria</a:t>
            </a:r>
          </a:p>
          <a:p>
            <a:r>
              <a:rPr lang="en-US" dirty="0" smtClean="0"/>
              <a:t>RFI/NOI and Consensus Responses</a:t>
            </a:r>
          </a:p>
          <a:p>
            <a:r>
              <a:rPr lang="en-US" dirty="0" smtClean="0"/>
              <a:t>Examples of HALEU Specific Responses</a:t>
            </a:r>
          </a:p>
          <a:p>
            <a:r>
              <a:rPr lang="en-US" dirty="0" smtClean="0"/>
              <a:t>FOA Contact Information</a:t>
            </a:r>
            <a:endParaRPr lang="en-US" dirty="0"/>
          </a:p>
        </p:txBody>
      </p:sp>
      <p:sp>
        <p:nvSpPr>
          <p:cNvPr id="3" name="Title 2"/>
          <p:cNvSpPr>
            <a:spLocks noGrp="1"/>
          </p:cNvSpPr>
          <p:nvPr>
            <p:ph type="title"/>
          </p:nvPr>
        </p:nvSpPr>
        <p:spPr>
          <a:xfrm>
            <a:off x="177800" y="0"/>
            <a:ext cx="6604000" cy="901700"/>
          </a:xfrm>
        </p:spPr>
        <p:txBody>
          <a:bodyPr/>
          <a:lstStyle/>
          <a:p>
            <a:r>
              <a:rPr lang="en-US" dirty="0" smtClean="0"/>
              <a:t>Overview</a:t>
            </a:r>
            <a:endParaRPr lang="en-US" dirty="0"/>
          </a:p>
        </p:txBody>
      </p:sp>
    </p:spTree>
    <p:extLst>
      <p:ext uri="{BB962C8B-B14F-4D97-AF65-F5344CB8AC3E}">
        <p14:creationId xmlns:p14="http://schemas.microsoft.com/office/powerpoint/2010/main" val="3023382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457200" y="1066800"/>
            <a:ext cx="8229600" cy="5410200"/>
          </a:xfrm>
        </p:spPr>
        <p:txBody>
          <a:bodyPr/>
          <a:lstStyle/>
          <a:p>
            <a:pPr>
              <a:spcBef>
                <a:spcPts val="1800"/>
              </a:spcBef>
            </a:pPr>
            <a:r>
              <a:rPr lang="en-US" sz="2000" dirty="0" smtClean="0"/>
              <a:t>Congress appropriated $230 million (M) for the Department to establish a program to demonstrate multiple advanced reactor designs at various stages of technological maturity</a:t>
            </a:r>
          </a:p>
          <a:p>
            <a:pPr>
              <a:spcBef>
                <a:spcPts val="1800"/>
              </a:spcBef>
            </a:pPr>
            <a:r>
              <a:rPr lang="en-US" sz="2000" dirty="0" smtClean="0"/>
              <a:t>Primary objective: construct and demonstrate several advanced reactors with beneficial capabilities, such as:</a:t>
            </a:r>
          </a:p>
          <a:p>
            <a:pPr marL="0" indent="0">
              <a:spcBef>
                <a:spcPts val="600"/>
              </a:spcBef>
              <a:buNone/>
            </a:pPr>
            <a:r>
              <a:rPr lang="en-US" sz="2000" dirty="0" smtClean="0"/>
              <a:t>	- inherent safety features	- superior reliability</a:t>
            </a:r>
          </a:p>
          <a:p>
            <a:pPr marL="0" indent="0">
              <a:spcBef>
                <a:spcPts val="600"/>
              </a:spcBef>
              <a:buNone/>
            </a:pPr>
            <a:r>
              <a:rPr lang="en-US" sz="2000" dirty="0"/>
              <a:t>	</a:t>
            </a:r>
            <a:r>
              <a:rPr lang="en-US" sz="2000" dirty="0" smtClean="0"/>
              <a:t>- lower waste yields			- proliferation resistant</a:t>
            </a:r>
          </a:p>
          <a:p>
            <a:pPr marL="0" indent="0">
              <a:spcBef>
                <a:spcPts val="600"/>
              </a:spcBef>
              <a:buNone/>
            </a:pPr>
            <a:r>
              <a:rPr lang="en-US" sz="2000" dirty="0"/>
              <a:t>	</a:t>
            </a:r>
            <a:r>
              <a:rPr lang="en-US" sz="2000" dirty="0" smtClean="0"/>
              <a:t>- greater fuel utilization		- improved thermal efficiency</a:t>
            </a:r>
          </a:p>
          <a:p>
            <a:pPr marL="0" indent="0">
              <a:spcBef>
                <a:spcPts val="600"/>
              </a:spcBef>
              <a:buNone/>
            </a:pPr>
            <a:r>
              <a:rPr lang="en-US" sz="2000" dirty="0"/>
              <a:t>	</a:t>
            </a:r>
            <a:r>
              <a:rPr lang="en-US" sz="2000" dirty="0" smtClean="0"/>
              <a:t>- able to integrate electric &amp; non-electric applications </a:t>
            </a:r>
          </a:p>
          <a:p>
            <a:pPr>
              <a:spcBef>
                <a:spcPts val="1800"/>
              </a:spcBef>
            </a:pPr>
            <a:r>
              <a:rPr lang="en-US" sz="2000" dirty="0"/>
              <a:t>ARDP will support multiple advanced reactor demonstrations representing a variety of technologies and </a:t>
            </a:r>
            <a:r>
              <a:rPr lang="en-US" sz="2000" dirty="0" smtClean="0"/>
              <a:t>designs</a:t>
            </a:r>
          </a:p>
          <a:p>
            <a:pPr>
              <a:spcBef>
                <a:spcPts val="1800"/>
              </a:spcBef>
            </a:pPr>
            <a:r>
              <a:rPr lang="en-US" sz="2000" dirty="0" smtClean="0"/>
              <a:t>ARDP demonstration projects to be implemented via funding opportunity announcement (FOA) for cost-shared cooperative agreements </a:t>
            </a:r>
            <a:endParaRPr lang="en-US" sz="2000" dirty="0"/>
          </a:p>
        </p:txBody>
      </p:sp>
      <p:sp>
        <p:nvSpPr>
          <p:cNvPr id="2" name="Title 1"/>
          <p:cNvSpPr>
            <a:spLocks noGrp="1"/>
          </p:cNvSpPr>
          <p:nvPr>
            <p:ph type="title"/>
          </p:nvPr>
        </p:nvSpPr>
        <p:spPr>
          <a:xfrm>
            <a:off x="177800" y="0"/>
            <a:ext cx="8966200" cy="901700"/>
          </a:xfrm>
        </p:spPr>
        <p:txBody>
          <a:bodyPr/>
          <a:lstStyle/>
          <a:p>
            <a:r>
              <a:rPr lang="en-US" dirty="0" smtClean="0"/>
              <a:t>Advanced Reactor Demonstration Program (ARDP)</a:t>
            </a:r>
            <a:endParaRPr lang="en-US" dirty="0"/>
          </a:p>
        </p:txBody>
      </p:sp>
    </p:spTree>
    <p:extLst>
      <p:ext uri="{BB962C8B-B14F-4D97-AF65-F5344CB8AC3E}">
        <p14:creationId xmlns:p14="http://schemas.microsoft.com/office/powerpoint/2010/main" val="1860691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0500" y="914400"/>
            <a:ext cx="8763000" cy="5715000"/>
          </a:xfrm>
        </p:spPr>
        <p:txBody>
          <a:bodyPr/>
          <a:lstStyle/>
          <a:p>
            <a:pPr>
              <a:spcBef>
                <a:spcPts val="800"/>
              </a:spcBef>
            </a:pPr>
            <a:r>
              <a:rPr lang="en-US" sz="1800" dirty="0" smtClean="0"/>
              <a:t>The upcoming Advanced Reactor Demonstration (ARD) FOA contains the following funding pathways:</a:t>
            </a:r>
          </a:p>
          <a:p>
            <a:pPr lvl="1">
              <a:spcBef>
                <a:spcPts val="800"/>
              </a:spcBef>
            </a:pPr>
            <a:r>
              <a:rPr lang="en-US" sz="1800" dirty="0" smtClean="0"/>
              <a:t>Advanced </a:t>
            </a:r>
            <a:r>
              <a:rPr lang="en-US" sz="1800" dirty="0"/>
              <a:t>Reactor </a:t>
            </a:r>
            <a:r>
              <a:rPr lang="en-US" sz="1800" dirty="0" smtClean="0"/>
              <a:t>Demonstration </a:t>
            </a:r>
            <a:r>
              <a:rPr lang="en-US" sz="1800" dirty="0"/>
              <a:t>(Demos</a:t>
            </a:r>
            <a:r>
              <a:rPr lang="en-US" sz="1800" dirty="0" smtClean="0"/>
              <a:t>) awards </a:t>
            </a:r>
          </a:p>
          <a:p>
            <a:pPr lvl="2">
              <a:spcBef>
                <a:spcPts val="800"/>
              </a:spcBef>
            </a:pPr>
            <a:r>
              <a:rPr lang="en-US" dirty="0" smtClean="0"/>
              <a:t>$160M initial funding for cost-shared demonstration of two reactor designs that have potential to be operational in five to seven years following award finalization</a:t>
            </a:r>
          </a:p>
          <a:p>
            <a:pPr lvl="1">
              <a:spcBef>
                <a:spcPts val="800"/>
              </a:spcBef>
            </a:pPr>
            <a:r>
              <a:rPr lang="en-US" sz="1800" dirty="0" smtClean="0"/>
              <a:t>Risk </a:t>
            </a:r>
            <a:r>
              <a:rPr lang="en-US" sz="1800" dirty="0"/>
              <a:t>Reduction for Future Demonstration (Risk Reduction) </a:t>
            </a:r>
            <a:r>
              <a:rPr lang="en-US" sz="1800" dirty="0" smtClean="0"/>
              <a:t>awards</a:t>
            </a:r>
          </a:p>
          <a:p>
            <a:pPr lvl="2">
              <a:spcBef>
                <a:spcPts val="800"/>
              </a:spcBef>
            </a:pPr>
            <a:r>
              <a:rPr lang="en-US" dirty="0" smtClean="0"/>
              <a:t>$30M initial funding to support </a:t>
            </a:r>
            <a:r>
              <a:rPr lang="en-US" dirty="0"/>
              <a:t>2-5 additional, diverse advanced reactor designs that have a commercialization horizon that is approximately 5 years longer than the Demos</a:t>
            </a:r>
          </a:p>
          <a:p>
            <a:pPr lvl="1">
              <a:spcBef>
                <a:spcPts val="800"/>
              </a:spcBef>
            </a:pPr>
            <a:r>
              <a:rPr lang="en-US" sz="1800" dirty="0" smtClean="0"/>
              <a:t>Advanced Reactor Concepts-20 (ARC-20) awards</a:t>
            </a:r>
          </a:p>
          <a:p>
            <a:pPr lvl="2">
              <a:spcBef>
                <a:spcPts val="800"/>
              </a:spcBef>
            </a:pPr>
            <a:r>
              <a:rPr lang="en-US" dirty="0"/>
              <a:t>$</a:t>
            </a:r>
            <a:r>
              <a:rPr lang="en-US" dirty="0" smtClean="0"/>
              <a:t>20M for </a:t>
            </a:r>
            <a:r>
              <a:rPr lang="en-US" dirty="0"/>
              <a:t>a new solicitation (to be known as ARC-20) for at least 2 new public-private partnerships focused on advancing reactor designs moving toward demonstration phase </a:t>
            </a:r>
          </a:p>
          <a:p>
            <a:pPr lvl="2">
              <a:spcBef>
                <a:spcPts val="800"/>
              </a:spcBef>
            </a:pPr>
            <a:r>
              <a:rPr lang="en-US" dirty="0"/>
              <a:t>The ARC-20 awards to focus on a set of innovative and diverse designs that are lower in technology readiness level, with a commercialization horizon of 5-10 years (from 2035) beyond the Risk Reduction projects</a:t>
            </a:r>
          </a:p>
        </p:txBody>
      </p:sp>
      <p:sp>
        <p:nvSpPr>
          <p:cNvPr id="3" name="Title 2"/>
          <p:cNvSpPr>
            <a:spLocks noGrp="1"/>
          </p:cNvSpPr>
          <p:nvPr>
            <p:ph type="title"/>
          </p:nvPr>
        </p:nvSpPr>
        <p:spPr>
          <a:xfrm>
            <a:off x="228600" y="0"/>
            <a:ext cx="5664200" cy="901700"/>
          </a:xfrm>
        </p:spPr>
        <p:txBody>
          <a:bodyPr/>
          <a:lstStyle/>
          <a:p>
            <a:r>
              <a:rPr lang="en-US" dirty="0" smtClean="0"/>
              <a:t>ARDP FOA Execution</a:t>
            </a:r>
            <a:endParaRPr lang="en-US" dirty="0"/>
          </a:p>
        </p:txBody>
      </p:sp>
    </p:spTree>
    <p:extLst>
      <p:ext uri="{BB962C8B-B14F-4D97-AF65-F5344CB8AC3E}">
        <p14:creationId xmlns:p14="http://schemas.microsoft.com/office/powerpoint/2010/main" val="242351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buFont typeface="+mj-lt"/>
              <a:buAutoNum type="arabicPeriod"/>
            </a:pPr>
            <a:r>
              <a:rPr lang="en-US" dirty="0" smtClean="0"/>
              <a:t>Technical </a:t>
            </a:r>
            <a:r>
              <a:rPr lang="en-US" dirty="0"/>
              <a:t>feasibility that </a:t>
            </a:r>
            <a:r>
              <a:rPr lang="en-US" dirty="0" smtClean="0"/>
              <a:t>demonstration operational </a:t>
            </a:r>
            <a:r>
              <a:rPr lang="en-US" dirty="0"/>
              <a:t>in five to seven </a:t>
            </a:r>
            <a:r>
              <a:rPr lang="en-US" dirty="0" smtClean="0"/>
              <a:t>years</a:t>
            </a:r>
          </a:p>
          <a:p>
            <a:pPr marL="457200" indent="-457200">
              <a:buFont typeface="+mj-lt"/>
              <a:buAutoNum type="arabicPeriod"/>
            </a:pPr>
            <a:r>
              <a:rPr lang="en-US" dirty="0" smtClean="0"/>
              <a:t>Likelihood </a:t>
            </a:r>
            <a:r>
              <a:rPr lang="en-US" dirty="0"/>
              <a:t>that </a:t>
            </a:r>
            <a:r>
              <a:rPr lang="en-US" dirty="0" smtClean="0"/>
              <a:t>design </a:t>
            </a:r>
            <a:r>
              <a:rPr lang="en-US" dirty="0"/>
              <a:t>can be licensed </a:t>
            </a:r>
            <a:r>
              <a:rPr lang="en-US" dirty="0" smtClean="0"/>
              <a:t>for safe </a:t>
            </a:r>
            <a:r>
              <a:rPr lang="en-US" dirty="0"/>
              <a:t>operations by </a:t>
            </a:r>
            <a:r>
              <a:rPr lang="en-US" dirty="0" smtClean="0"/>
              <a:t>Nuclear </a:t>
            </a:r>
            <a:r>
              <a:rPr lang="en-US" dirty="0"/>
              <a:t>Regulatory </a:t>
            </a:r>
            <a:r>
              <a:rPr lang="en-US" dirty="0" smtClean="0"/>
              <a:t>Commission</a:t>
            </a:r>
          </a:p>
          <a:p>
            <a:pPr marL="457200" indent="-457200">
              <a:buFont typeface="+mj-lt"/>
              <a:buAutoNum type="arabicPeriod"/>
            </a:pPr>
            <a:r>
              <a:rPr lang="en-US" dirty="0" smtClean="0"/>
              <a:t>Use </a:t>
            </a:r>
            <a:r>
              <a:rPr lang="en-US" dirty="0"/>
              <a:t>of certified fuel design or demonstration </a:t>
            </a:r>
            <a:r>
              <a:rPr lang="en-US" dirty="0" smtClean="0"/>
              <a:t>of clear </a:t>
            </a:r>
            <a:r>
              <a:rPr lang="en-US" dirty="0"/>
              <a:t>path to certification within five to seven </a:t>
            </a:r>
            <a:r>
              <a:rPr lang="en-US" dirty="0" smtClean="0"/>
              <a:t>years</a:t>
            </a:r>
          </a:p>
          <a:p>
            <a:pPr marL="457200" indent="-457200">
              <a:buFont typeface="+mj-lt"/>
              <a:buAutoNum type="arabicPeriod"/>
            </a:pPr>
            <a:r>
              <a:rPr lang="en-US" dirty="0" smtClean="0"/>
              <a:t>Affordability </a:t>
            </a:r>
            <a:r>
              <a:rPr lang="en-US" dirty="0"/>
              <a:t>of </a:t>
            </a:r>
            <a:r>
              <a:rPr lang="en-US" dirty="0" smtClean="0"/>
              <a:t>design </a:t>
            </a:r>
            <a:r>
              <a:rPr lang="en-US" dirty="0"/>
              <a:t>for </a:t>
            </a:r>
            <a:r>
              <a:rPr lang="en-US" dirty="0" smtClean="0"/>
              <a:t>full-scale construction </a:t>
            </a:r>
            <a:r>
              <a:rPr lang="en-US" dirty="0"/>
              <a:t>and cost of electricity </a:t>
            </a:r>
            <a:r>
              <a:rPr lang="en-US" dirty="0" smtClean="0"/>
              <a:t>generation</a:t>
            </a:r>
          </a:p>
          <a:p>
            <a:pPr marL="457200" indent="-457200">
              <a:buFont typeface="+mj-lt"/>
              <a:buAutoNum type="arabicPeriod"/>
            </a:pPr>
            <a:r>
              <a:rPr lang="en-US" dirty="0" smtClean="0"/>
              <a:t>Ability </a:t>
            </a:r>
            <a:r>
              <a:rPr lang="en-US" dirty="0"/>
              <a:t>of </a:t>
            </a:r>
            <a:r>
              <a:rPr lang="en-US" dirty="0" smtClean="0"/>
              <a:t>team </a:t>
            </a:r>
            <a:r>
              <a:rPr lang="en-US" dirty="0"/>
              <a:t>to provide </a:t>
            </a:r>
            <a:r>
              <a:rPr lang="en-US" dirty="0" smtClean="0"/>
              <a:t>cost share</a:t>
            </a:r>
          </a:p>
          <a:p>
            <a:pPr marL="457200" indent="-457200">
              <a:buFont typeface="+mj-lt"/>
              <a:buAutoNum type="arabicPeriod"/>
            </a:pPr>
            <a:r>
              <a:rPr lang="en-US" dirty="0" smtClean="0"/>
              <a:t>Technical </a:t>
            </a:r>
            <a:r>
              <a:rPr lang="en-US" dirty="0"/>
              <a:t>abilities and qualifications of teams desiring to demonstrate </a:t>
            </a:r>
            <a:r>
              <a:rPr lang="en-US" dirty="0" smtClean="0"/>
              <a:t>advanced nuclear </a:t>
            </a:r>
            <a:r>
              <a:rPr lang="en-US" dirty="0"/>
              <a:t>reactor technology</a:t>
            </a:r>
            <a:endParaRPr lang="en-US" dirty="0" smtClean="0"/>
          </a:p>
          <a:p>
            <a:pPr marL="114300" marR="0" indent="-457200">
              <a:lnSpc>
                <a:spcPct val="107000"/>
              </a:lnSpc>
              <a:spcBef>
                <a:spcPts val="0"/>
              </a:spcBef>
              <a:spcAft>
                <a:spcPts val="800"/>
              </a:spcAft>
              <a:buFont typeface="+mj-lt"/>
              <a:buAutoNum type="arabicPeriod"/>
            </a:pPr>
            <a:r>
              <a:rPr lang="en-US" dirty="0" smtClean="0"/>
              <a:t>Diversity of designs</a:t>
            </a:r>
          </a:p>
          <a:p>
            <a:pPr marL="0" marR="0">
              <a:lnSpc>
                <a:spcPct val="107000"/>
              </a:lnSpc>
              <a:spcBef>
                <a:spcPts val="0"/>
              </a:spcBef>
              <a:spcAft>
                <a:spcPts val="800"/>
              </a:spcAft>
            </a:pPr>
            <a:endParaRPr lang="en-US" dirty="0"/>
          </a:p>
        </p:txBody>
      </p:sp>
      <p:sp>
        <p:nvSpPr>
          <p:cNvPr id="3" name="Title 2"/>
          <p:cNvSpPr>
            <a:spLocks noGrp="1"/>
          </p:cNvSpPr>
          <p:nvPr>
            <p:ph type="title"/>
          </p:nvPr>
        </p:nvSpPr>
        <p:spPr>
          <a:xfrm>
            <a:off x="177800" y="0"/>
            <a:ext cx="6451600" cy="901700"/>
          </a:xfrm>
        </p:spPr>
        <p:txBody>
          <a:bodyPr/>
          <a:lstStyle/>
          <a:p>
            <a:r>
              <a:rPr lang="en-US" dirty="0" smtClean="0"/>
              <a:t>Minimum Merit Review Criteria</a:t>
            </a:r>
            <a:endParaRPr lang="en-US" dirty="0"/>
          </a:p>
        </p:txBody>
      </p:sp>
    </p:spTree>
    <p:extLst>
      <p:ext uri="{BB962C8B-B14F-4D97-AF65-F5344CB8AC3E}">
        <p14:creationId xmlns:p14="http://schemas.microsoft.com/office/powerpoint/2010/main" val="14860089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ARD Solicitation Status</a:t>
            </a:r>
            <a:endParaRPr lang="en-US" dirty="0"/>
          </a:p>
        </p:txBody>
      </p:sp>
      <p:sp>
        <p:nvSpPr>
          <p:cNvPr id="3" name="Content Placeholder 2"/>
          <p:cNvSpPr>
            <a:spLocks noGrp="1"/>
          </p:cNvSpPr>
          <p:nvPr>
            <p:ph idx="1"/>
          </p:nvPr>
        </p:nvSpPr>
        <p:spPr>
          <a:xfrm>
            <a:off x="304800" y="1143000"/>
            <a:ext cx="8229600" cy="5110162"/>
          </a:xfrm>
        </p:spPr>
        <p:txBody>
          <a:bodyPr>
            <a:normAutofit/>
          </a:bodyPr>
          <a:lstStyle/>
          <a:p>
            <a:pPr>
              <a:spcBef>
                <a:spcPts val="1200"/>
              </a:spcBef>
            </a:pPr>
            <a:r>
              <a:rPr lang="en-US" sz="2000" dirty="0" smtClean="0"/>
              <a:t>February 2020 - NE engaged Industry via a Request For Information/Notice of Intent (RFI/NOI) to communicate DOE plans and solicit input from industry</a:t>
            </a:r>
          </a:p>
          <a:p>
            <a:pPr lvl="2">
              <a:spcBef>
                <a:spcPts val="1200"/>
              </a:spcBef>
            </a:pPr>
            <a:r>
              <a:rPr lang="en-US" sz="2000" dirty="0" smtClean="0"/>
              <a:t>Posed 22 questions relevant to the FOA approach </a:t>
            </a:r>
          </a:p>
          <a:p>
            <a:pPr lvl="2">
              <a:spcBef>
                <a:spcPts val="1200"/>
              </a:spcBef>
            </a:pPr>
            <a:r>
              <a:rPr lang="en-US" sz="2000" dirty="0" smtClean="0"/>
              <a:t>Detailed responses received from 33 entities</a:t>
            </a:r>
          </a:p>
          <a:p>
            <a:pPr>
              <a:spcBef>
                <a:spcPts val="1200"/>
              </a:spcBef>
            </a:pPr>
            <a:r>
              <a:rPr lang="en-US" sz="2000" dirty="0" smtClean="0"/>
              <a:t>DOE factoring RFI/NOI response information into the ARD FOA </a:t>
            </a:r>
          </a:p>
          <a:p>
            <a:pPr>
              <a:spcBef>
                <a:spcPts val="1200"/>
              </a:spcBef>
            </a:pPr>
            <a:r>
              <a:rPr lang="en-US" sz="2000" dirty="0" smtClean="0"/>
              <a:t>NRC response and involvement to date has been very helpful. </a:t>
            </a:r>
          </a:p>
          <a:p>
            <a:pPr lvl="1">
              <a:spcBef>
                <a:spcPts val="1200"/>
              </a:spcBef>
            </a:pPr>
            <a:r>
              <a:rPr lang="en-US" dirty="0" smtClean="0"/>
              <a:t>NE coordinating </a:t>
            </a:r>
            <a:r>
              <a:rPr lang="en-US" dirty="0"/>
              <a:t>with NRC on FOA language </a:t>
            </a:r>
            <a:r>
              <a:rPr lang="en-US" dirty="0" smtClean="0"/>
              <a:t>while ensuring they retain </a:t>
            </a:r>
            <a:r>
              <a:rPr lang="en-US" dirty="0"/>
              <a:t>licensing </a:t>
            </a:r>
            <a:r>
              <a:rPr lang="en-US" dirty="0" smtClean="0"/>
              <a:t>independence</a:t>
            </a:r>
          </a:p>
          <a:p>
            <a:pPr lvl="1">
              <a:spcBef>
                <a:spcPts val="1200"/>
              </a:spcBef>
            </a:pPr>
            <a:r>
              <a:rPr lang="en-US" dirty="0" smtClean="0"/>
              <a:t>Established a formal MOU addendum addressing roles</a:t>
            </a:r>
          </a:p>
          <a:p>
            <a:pPr>
              <a:spcBef>
                <a:spcPts val="1200"/>
              </a:spcBef>
            </a:pPr>
            <a:r>
              <a:rPr lang="en-US" sz="2000" dirty="0" smtClean="0"/>
              <a:t>Briefed and received feedback from Congressional staff</a:t>
            </a:r>
          </a:p>
          <a:p>
            <a:pPr>
              <a:spcBef>
                <a:spcPts val="1200"/>
              </a:spcBef>
            </a:pPr>
            <a:r>
              <a:rPr lang="en-US" sz="2000" dirty="0" smtClean="0"/>
              <a:t>Early May 2020 – ARD FOA issuance</a:t>
            </a:r>
          </a:p>
          <a:p>
            <a:pPr marL="0" indent="0">
              <a:buNone/>
            </a:pPr>
            <a:endParaRPr lang="en-US" sz="2000" dirty="0" smtClean="0"/>
          </a:p>
          <a:p>
            <a:pPr lvl="2"/>
            <a:endParaRPr lang="en-US" sz="2000" dirty="0"/>
          </a:p>
        </p:txBody>
      </p:sp>
    </p:spTree>
    <p:extLst>
      <p:ext uri="{BB962C8B-B14F-4D97-AF65-F5344CB8AC3E}">
        <p14:creationId xmlns:p14="http://schemas.microsoft.com/office/powerpoint/2010/main" val="3821549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66801"/>
            <a:ext cx="8229600" cy="3200400"/>
          </a:xfrm>
        </p:spPr>
        <p:txBody>
          <a:bodyPr/>
          <a:lstStyle/>
          <a:p>
            <a:pPr>
              <a:spcBef>
                <a:spcPts val="1800"/>
              </a:spcBef>
            </a:pPr>
            <a:r>
              <a:rPr lang="en-US" dirty="0" smtClean="0"/>
              <a:t>DOE wanted to know…</a:t>
            </a:r>
          </a:p>
          <a:p>
            <a:pPr lvl="1">
              <a:spcBef>
                <a:spcPts val="1800"/>
              </a:spcBef>
            </a:pPr>
            <a:r>
              <a:rPr lang="en-US" dirty="0" smtClean="0"/>
              <a:t>How to maximize solicitation effectiveness</a:t>
            </a:r>
          </a:p>
          <a:p>
            <a:pPr lvl="1">
              <a:spcBef>
                <a:spcPts val="1800"/>
              </a:spcBef>
            </a:pPr>
            <a:r>
              <a:rPr lang="en-US" dirty="0" smtClean="0"/>
              <a:t>Any missing information, ideas or issues</a:t>
            </a:r>
          </a:p>
          <a:p>
            <a:pPr>
              <a:spcBef>
                <a:spcPts val="1800"/>
              </a:spcBef>
            </a:pPr>
            <a:r>
              <a:rPr lang="en-US" dirty="0" smtClean="0"/>
              <a:t>Questionnaire contained 22 questions including:</a:t>
            </a:r>
          </a:p>
          <a:p>
            <a:pPr lvl="1">
              <a:spcBef>
                <a:spcPts val="1800"/>
              </a:spcBef>
            </a:pPr>
            <a:r>
              <a:rPr lang="en-US" dirty="0" smtClean="0"/>
              <a:t>Streamlining the process</a:t>
            </a:r>
          </a:p>
          <a:p>
            <a:pPr lvl="1">
              <a:spcBef>
                <a:spcPts val="1800"/>
              </a:spcBef>
            </a:pPr>
            <a:r>
              <a:rPr lang="en-US" dirty="0" smtClean="0"/>
              <a:t>Intended use of national laboratory capabilities</a:t>
            </a:r>
          </a:p>
          <a:p>
            <a:pPr lvl="1">
              <a:spcBef>
                <a:spcPts val="1800"/>
              </a:spcBef>
            </a:pPr>
            <a:r>
              <a:rPr lang="en-US" dirty="0" smtClean="0"/>
              <a:t>Intellectual property (IP) considerations and concerns</a:t>
            </a:r>
          </a:p>
          <a:p>
            <a:pPr lvl="1">
              <a:spcBef>
                <a:spcPts val="1800"/>
              </a:spcBef>
            </a:pPr>
            <a:r>
              <a:rPr lang="en-US" dirty="0" smtClean="0"/>
              <a:t>Foreign participation</a:t>
            </a:r>
          </a:p>
          <a:p>
            <a:pPr marL="457200" lvl="1" indent="0">
              <a:spcBef>
                <a:spcPts val="1800"/>
              </a:spcBef>
              <a:buNone/>
            </a:pPr>
            <a:endParaRPr lang="en-US" dirty="0" smtClean="0"/>
          </a:p>
          <a:p>
            <a:pPr marL="0" indent="0">
              <a:spcBef>
                <a:spcPts val="1800"/>
              </a:spcBef>
              <a:buNone/>
            </a:pPr>
            <a:endParaRPr lang="en-US" dirty="0"/>
          </a:p>
        </p:txBody>
      </p:sp>
      <p:sp>
        <p:nvSpPr>
          <p:cNvPr id="3" name="Title 2"/>
          <p:cNvSpPr>
            <a:spLocks noGrp="1"/>
          </p:cNvSpPr>
          <p:nvPr>
            <p:ph type="title"/>
          </p:nvPr>
        </p:nvSpPr>
        <p:spPr/>
        <p:txBody>
          <a:bodyPr/>
          <a:lstStyle/>
          <a:p>
            <a:r>
              <a:rPr lang="en-US" dirty="0" smtClean="0"/>
              <a:t>RFI/NOI Questionnaire</a:t>
            </a:r>
            <a:endParaRPr lang="en-US" dirty="0"/>
          </a:p>
        </p:txBody>
      </p:sp>
    </p:spTree>
    <p:extLst>
      <p:ext uri="{BB962C8B-B14F-4D97-AF65-F5344CB8AC3E}">
        <p14:creationId xmlns:p14="http://schemas.microsoft.com/office/powerpoint/2010/main" val="801375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Industry </a:t>
            </a:r>
            <a:r>
              <a:rPr lang="en-US" dirty="0" smtClean="0"/>
              <a:t>Feedback</a:t>
            </a:r>
            <a:endParaRPr lang="en-US" dirty="0"/>
          </a:p>
        </p:txBody>
      </p:sp>
      <p:sp>
        <p:nvSpPr>
          <p:cNvPr id="3" name="Content Placeholder 2"/>
          <p:cNvSpPr>
            <a:spLocks noGrp="1"/>
          </p:cNvSpPr>
          <p:nvPr>
            <p:ph idx="1"/>
          </p:nvPr>
        </p:nvSpPr>
        <p:spPr>
          <a:xfrm>
            <a:off x="274638" y="967978"/>
            <a:ext cx="8229600" cy="5509022"/>
          </a:xfrm>
        </p:spPr>
        <p:txBody>
          <a:bodyPr/>
          <a:lstStyle/>
          <a:p>
            <a:r>
              <a:rPr lang="en-US" sz="2000" dirty="0" smtClean="0"/>
              <a:t>Government approach of using a single FOA is preferable to industry, including both Demonstrations and Risk Reduction activities</a:t>
            </a:r>
          </a:p>
          <a:p>
            <a:r>
              <a:rPr lang="en-US" sz="2000" dirty="0" smtClean="0"/>
              <a:t>NRC needs to be actively engaged</a:t>
            </a:r>
          </a:p>
          <a:p>
            <a:pPr lvl="1"/>
            <a:r>
              <a:rPr lang="en-US" sz="1800" dirty="0" smtClean="0"/>
              <a:t>Industry would like NRC commitment to meet aggressive schedules for licensing</a:t>
            </a:r>
          </a:p>
          <a:p>
            <a:r>
              <a:rPr lang="en-US" sz="2000" dirty="0" smtClean="0"/>
              <a:t>HALEU supply for demos and commercial deployment is a major concern for nearly all respondents</a:t>
            </a:r>
          </a:p>
          <a:p>
            <a:r>
              <a:rPr lang="en-US" sz="2000" dirty="0" smtClean="0"/>
              <a:t>Consistent DOE funding due to federal government budget process</a:t>
            </a:r>
          </a:p>
          <a:p>
            <a:pPr lvl="1"/>
            <a:r>
              <a:rPr lang="en-US" sz="1800" dirty="0" smtClean="0"/>
              <a:t>A single year of funding is not sufficient to attract investors or show that the government is an effective partner </a:t>
            </a:r>
          </a:p>
          <a:p>
            <a:r>
              <a:rPr lang="en-US" sz="2000" dirty="0" smtClean="0"/>
              <a:t>Industry prefers a payment for milestone approach</a:t>
            </a:r>
          </a:p>
          <a:p>
            <a:r>
              <a:rPr lang="en-US" sz="2000" dirty="0" smtClean="0"/>
              <a:t>Industry desires a Draft FOA to comment on before the official release</a:t>
            </a:r>
          </a:p>
          <a:p>
            <a:r>
              <a:rPr lang="en-US" sz="2000" dirty="0"/>
              <a:t>Industry prefers graded implementation of cost share</a:t>
            </a:r>
          </a:p>
          <a:p>
            <a:pPr lvl="1"/>
            <a:r>
              <a:rPr lang="en-US" sz="1800" dirty="0"/>
              <a:t>Government should have higher percent early in project to cover higher risk and investor uncertainty</a:t>
            </a:r>
          </a:p>
          <a:p>
            <a:endParaRPr lang="en-US" sz="2000" dirty="0" smtClean="0"/>
          </a:p>
          <a:p>
            <a:pPr marL="0" indent="0">
              <a:buNone/>
            </a:pPr>
            <a:endParaRPr lang="en-US" sz="2000" dirty="0"/>
          </a:p>
        </p:txBody>
      </p:sp>
    </p:spTree>
    <p:extLst>
      <p:ext uri="{BB962C8B-B14F-4D97-AF65-F5344CB8AC3E}">
        <p14:creationId xmlns:p14="http://schemas.microsoft.com/office/powerpoint/2010/main" val="41491112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Industry </a:t>
            </a:r>
            <a:r>
              <a:rPr lang="en-US" dirty="0" smtClean="0"/>
              <a:t>Feedback</a:t>
            </a:r>
            <a:endParaRPr lang="en-US" dirty="0"/>
          </a:p>
        </p:txBody>
      </p:sp>
      <p:sp>
        <p:nvSpPr>
          <p:cNvPr id="3" name="Content Placeholder 2"/>
          <p:cNvSpPr>
            <a:spLocks noGrp="1"/>
          </p:cNvSpPr>
          <p:nvPr>
            <p:ph idx="1"/>
          </p:nvPr>
        </p:nvSpPr>
        <p:spPr>
          <a:xfrm>
            <a:off x="381000" y="990600"/>
            <a:ext cx="8229600" cy="3832622"/>
          </a:xfrm>
        </p:spPr>
        <p:txBody>
          <a:bodyPr/>
          <a:lstStyle/>
          <a:p>
            <a:r>
              <a:rPr lang="en-US" sz="2000" dirty="0" smtClean="0"/>
              <a:t>Most </a:t>
            </a:r>
            <a:r>
              <a:rPr lang="en-US" sz="2000" dirty="0"/>
              <a:t>respondents supported US work and supply chain requirements but indicated that foreign supply chains/financing were necessary for project success and early commercial viability</a:t>
            </a:r>
          </a:p>
          <a:p>
            <a:r>
              <a:rPr lang="en-US" sz="2000" dirty="0" smtClean="0"/>
              <a:t>IP protection needs to be extended for longer periods of time ~20-30 years</a:t>
            </a:r>
          </a:p>
          <a:p>
            <a:r>
              <a:rPr lang="en-US" sz="2000" dirty="0" smtClean="0"/>
              <a:t>Respondents </a:t>
            </a:r>
            <a:r>
              <a:rPr lang="en-US" sz="2000" dirty="0"/>
              <a:t>supportive of Congressional criteria </a:t>
            </a:r>
            <a:r>
              <a:rPr lang="en-US" sz="2000" dirty="0" smtClean="0"/>
              <a:t>but </a:t>
            </a:r>
            <a:r>
              <a:rPr lang="en-US" sz="2000" dirty="0"/>
              <a:t>additional clarification of each </a:t>
            </a:r>
            <a:r>
              <a:rPr lang="en-US" sz="2000" dirty="0" smtClean="0"/>
              <a:t>criteria was needed</a:t>
            </a:r>
            <a:endParaRPr lang="en-US" sz="2000" dirty="0"/>
          </a:p>
          <a:p>
            <a:pPr lvl="1"/>
            <a:r>
              <a:rPr lang="en-US" sz="1800" dirty="0"/>
              <a:t>General consensus of adding</a:t>
            </a:r>
            <a:r>
              <a:rPr lang="en-US" dirty="0"/>
              <a:t>: </a:t>
            </a:r>
            <a:r>
              <a:rPr lang="en-US" sz="1800" dirty="0"/>
              <a:t>manufacturability, versatility, and evaluation of market and viability</a:t>
            </a:r>
            <a:endParaRPr lang="en-US" dirty="0" smtClean="0"/>
          </a:p>
          <a:p>
            <a:r>
              <a:rPr lang="en-US" sz="2000" dirty="0" smtClean="0"/>
              <a:t>Most respondents felt that 5-7 years to operation is </a:t>
            </a:r>
            <a:r>
              <a:rPr lang="en-US" sz="2000" dirty="0"/>
              <a:t>aggressive, but feasible </a:t>
            </a:r>
            <a:r>
              <a:rPr lang="en-US" sz="2000" dirty="0" smtClean="0"/>
              <a:t>if</a:t>
            </a:r>
            <a:r>
              <a:rPr lang="en-US" sz="2000" dirty="0"/>
              <a:t> </a:t>
            </a:r>
            <a:r>
              <a:rPr lang="en-US" sz="2000" dirty="0" smtClean="0"/>
              <a:t>other concerns are adequately addressed</a:t>
            </a:r>
            <a:endParaRPr lang="en-US" sz="2000" dirty="0"/>
          </a:p>
        </p:txBody>
      </p:sp>
    </p:spTree>
    <p:extLst>
      <p:ext uri="{BB962C8B-B14F-4D97-AF65-F5344CB8AC3E}">
        <p14:creationId xmlns:p14="http://schemas.microsoft.com/office/powerpoint/2010/main" val="3030911448"/>
      </p:ext>
    </p:extLst>
  </p:cSld>
  <p:clrMapOvr>
    <a:masterClrMapping/>
  </p:clrMapOvr>
</p:sld>
</file>

<file path=ppt/theme/theme1.xml><?xml version="1.0" encoding="utf-8"?>
<a:theme xmlns:a="http://schemas.openxmlformats.org/drawingml/2006/main" name="2_eere_template_blue">
  <a:themeElements>
    <a:clrScheme name="~~~ EERE Colors ~~~">
      <a:dk1>
        <a:srgbClr val="50565C"/>
      </a:dk1>
      <a:lt1>
        <a:sysClr val="window" lastClr="FFFFFF"/>
      </a:lt1>
      <a:dk2>
        <a:srgbClr val="6A737B"/>
      </a:dk2>
      <a:lt2>
        <a:srgbClr val="EEECE1"/>
      </a:lt2>
      <a:accent1>
        <a:srgbClr val="7AC143"/>
      </a:accent1>
      <a:accent2>
        <a:srgbClr val="FFD200"/>
      </a:accent2>
      <a:accent3>
        <a:srgbClr val="00A4E4"/>
      </a:accent3>
      <a:accent4>
        <a:srgbClr val="006892"/>
      </a:accent4>
      <a:accent5>
        <a:srgbClr val="00853F"/>
      </a:accent5>
      <a:accent6>
        <a:srgbClr val="F58025"/>
      </a:accent6>
      <a:hlink>
        <a:srgbClr val="006892"/>
      </a:hlink>
      <a:folHlink>
        <a:srgbClr val="6A737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ormAutofit fontScale="85000" lnSpcReduction="10000"/>
      </a:bodyPr>
      <a:lstStyle>
        <a:defPPr marL="0" marR="0" indent="0" algn="l" defTabSz="457200" rtl="0" eaLnBrk="1" fontAlgn="auto" latinLnBrk="0" hangingPunct="1">
          <a:lnSpc>
            <a:spcPct val="100000"/>
          </a:lnSpc>
          <a:spcBef>
            <a:spcPct val="20000"/>
          </a:spcBef>
          <a:spcAft>
            <a:spcPts val="0"/>
          </a:spcAft>
          <a:buClrTx/>
          <a:buSzTx/>
          <a:buFont typeface="Arial"/>
          <a:buNone/>
          <a:tabLst/>
          <a:defRPr kumimoji="0" sz="2323" b="1" i="0" u="none" strike="noStrike" kern="1200" cap="none" spc="0" normalizeH="0" baseline="0" noProof="0" dirty="0" smtClean="0">
            <a:ln>
              <a:noFill/>
            </a:ln>
            <a:solidFill>
              <a:srgbClr val="FFFFFF"/>
            </a:solidFill>
            <a:effectLst/>
            <a:uLnTx/>
            <a:uFillTx/>
            <a:latin typeface="Arial Narrow"/>
            <a:ea typeface="+mn-ea"/>
            <a:cs typeface="Arial Narrow"/>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8018</TotalTime>
  <Words>1131</Words>
  <Application>Microsoft Office PowerPoint</Application>
  <PresentationFormat>On-screen Show (4:3)</PresentationFormat>
  <Paragraphs>120</Paragraphs>
  <Slides>14</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ＭＳ Ｐゴシック</vt:lpstr>
      <vt:lpstr>Arial</vt:lpstr>
      <vt:lpstr>Arial Narrow</vt:lpstr>
      <vt:lpstr>Calibri</vt:lpstr>
      <vt:lpstr>2_eere_template_blue</vt:lpstr>
      <vt:lpstr>PowerPoint Presentation</vt:lpstr>
      <vt:lpstr>Overview</vt:lpstr>
      <vt:lpstr>Advanced Reactor Demonstration Program (ARDP)</vt:lpstr>
      <vt:lpstr>ARDP FOA Execution</vt:lpstr>
      <vt:lpstr>Minimum Merit Review Criteria</vt:lpstr>
      <vt:lpstr>ARD Solicitation Status</vt:lpstr>
      <vt:lpstr>RFI/NOI Questionnaire</vt:lpstr>
      <vt:lpstr>Industry Feedback</vt:lpstr>
      <vt:lpstr>Industry Feedback</vt:lpstr>
      <vt:lpstr>Examples of HALEU Specific Feedback</vt:lpstr>
      <vt:lpstr>Examples of HALEU Specific Feedback</vt:lpstr>
      <vt:lpstr>Examples of HALEU Specific Feedback</vt:lpstr>
      <vt:lpstr>FOA Information</vt:lpstr>
      <vt:lpstr>Questions?</vt:lpstr>
    </vt:vector>
  </TitlesOfParts>
  <Company>U.S. Department of Energy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Penniman, Elizabeth (CONTR)</dc:creator>
  <cp:lastModifiedBy>Caponiti, Alice</cp:lastModifiedBy>
  <cp:revision>615</cp:revision>
  <cp:lastPrinted>2020-02-18T19:15:24Z</cp:lastPrinted>
  <dcterms:created xsi:type="dcterms:W3CDTF">2015-02-23T17:14:16Z</dcterms:created>
  <dcterms:modified xsi:type="dcterms:W3CDTF">2020-05-05T19:57:43Z</dcterms:modified>
</cp:coreProperties>
</file>